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0"/>
  </p:notesMasterIdLst>
  <p:sldIdLst>
    <p:sldId id="282" r:id="rId5"/>
    <p:sldId id="3000" r:id="rId6"/>
    <p:sldId id="2994" r:id="rId7"/>
    <p:sldId id="2999" r:id="rId8"/>
    <p:sldId id="2996" r:id="rId9"/>
    <p:sldId id="2997" r:id="rId10"/>
    <p:sldId id="3001" r:id="rId11"/>
    <p:sldId id="302" r:id="rId12"/>
    <p:sldId id="307" r:id="rId13"/>
    <p:sldId id="2998" r:id="rId14"/>
    <p:sldId id="318" r:id="rId15"/>
    <p:sldId id="301" r:id="rId16"/>
    <p:sldId id="319" r:id="rId17"/>
    <p:sldId id="315" r:id="rId18"/>
    <p:sldId id="316" r:id="rId19"/>
    <p:sldId id="3003" r:id="rId20"/>
    <p:sldId id="323" r:id="rId21"/>
    <p:sldId id="3004" r:id="rId22"/>
    <p:sldId id="311" r:id="rId23"/>
    <p:sldId id="309" r:id="rId24"/>
    <p:sldId id="310" r:id="rId25"/>
    <p:sldId id="3005" r:id="rId26"/>
    <p:sldId id="3006" r:id="rId27"/>
    <p:sldId id="305" r:id="rId28"/>
    <p:sldId id="306" r:id="rId29"/>
    <p:sldId id="3018" r:id="rId30"/>
    <p:sldId id="333" r:id="rId31"/>
    <p:sldId id="335" r:id="rId32"/>
    <p:sldId id="2992" r:id="rId33"/>
    <p:sldId id="3010" r:id="rId34"/>
    <p:sldId id="312" r:id="rId35"/>
    <p:sldId id="3009" r:id="rId36"/>
    <p:sldId id="3011" r:id="rId37"/>
    <p:sldId id="317" r:id="rId38"/>
    <p:sldId id="320" r:id="rId39"/>
    <p:sldId id="3013" r:id="rId40"/>
    <p:sldId id="3014" r:id="rId41"/>
    <p:sldId id="3012" r:id="rId42"/>
    <p:sldId id="339" r:id="rId43"/>
    <p:sldId id="2990" r:id="rId44"/>
    <p:sldId id="3015" r:id="rId45"/>
    <p:sldId id="331" r:id="rId46"/>
    <p:sldId id="332" r:id="rId47"/>
    <p:sldId id="3017" r:id="rId48"/>
    <p:sldId id="3016" r:id="rId4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C3FA"/>
    <a:srgbClr val="629AF6"/>
    <a:srgbClr val="3A6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980" autoAdjust="0"/>
  </p:normalViewPr>
  <p:slideViewPr>
    <p:cSldViewPr snapToGrid="0" snapToObjects="1">
      <p:cViewPr>
        <p:scale>
          <a:sx n="75" d="100"/>
          <a:sy n="75" d="100"/>
        </p:scale>
        <p:origin x="73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10-1-2021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https://dev.to/mxschmitt/using-jest-with-playwright-40lh</a:t>
            </a:r>
          </a:p>
        </p:txBody>
      </p:sp>
      <p:sp>
        <p:nvSpPr>
          <p:cNvPr id="4" name="Slide Number Placeholder 3"/>
          <p:cNvSpPr>
            <a:spLocks noGrp="1"/>
          </p:cNvSpPr>
          <p:nvPr>
            <p:ph type="sldNum" sz="quarter" idx="5"/>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222474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https://github.com/lucasjellema/playwright-scenarios/tree/main/floating_menu</a:t>
            </a:r>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16104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78AE837-22C9-431C-8F9A-9C6B3F385254}" type="datetime1">
              <a:rPr lang="en-US" noProof="0" smtClean="0"/>
              <a:t>10-Jan-21</a:t>
            </a:fld>
            <a:endParaRPr lang="nl-NL" noProof="0" dirty="0"/>
          </a:p>
        </p:txBody>
      </p:sp>
      <p:sp>
        <p:nvSpPr>
          <p:cNvPr id="6" name="Footer Placeholder 5"/>
          <p:cNvSpPr>
            <a:spLocks noGrp="1"/>
          </p:cNvSpPr>
          <p:nvPr>
            <p:ph type="ftr" sz="quarter" idx="11"/>
          </p:nvPr>
        </p:nvSpPr>
        <p:spPr/>
        <p:txBody>
          <a:bodyPr/>
          <a:lstStyle/>
          <a:p>
            <a:r>
              <a:rPr lang="en-US" noProof="0"/>
              <a:t>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976388-95E9-4F0A-B2A9-5DE966849335}" type="datetime1">
              <a:rPr lang="en-US" smtClean="0"/>
              <a:t>10-Jan-21</a:t>
            </a:fld>
            <a:endParaRPr lang="nl-NL"/>
          </a:p>
        </p:txBody>
      </p:sp>
      <p:sp>
        <p:nvSpPr>
          <p:cNvPr id="6" name="Footer Placeholder 5"/>
          <p:cNvSpPr>
            <a:spLocks noGrp="1"/>
          </p:cNvSpPr>
          <p:nvPr>
            <p:ph type="ftr" sz="quarter" idx="11"/>
          </p:nvPr>
        </p:nvSpPr>
        <p:spPr/>
        <p:txBody>
          <a:bodyPr/>
          <a:lstStyle/>
          <a:p>
            <a:r>
              <a:rPr lang="en-US"/>
              <a:t>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A2BC52-AB24-41D9-BEA8-44870F64C308}" type="datetime1">
              <a:rPr lang="en-US" smtClean="0"/>
              <a:t>10-Jan-21</a:t>
            </a:fld>
            <a:endParaRPr lang="nl-NL"/>
          </a:p>
        </p:txBody>
      </p:sp>
      <p:sp>
        <p:nvSpPr>
          <p:cNvPr id="6" name="Footer Placeholder 5"/>
          <p:cNvSpPr>
            <a:spLocks noGrp="1"/>
          </p:cNvSpPr>
          <p:nvPr>
            <p:ph type="ftr" sz="quarter" idx="11"/>
          </p:nvPr>
        </p:nvSpPr>
        <p:spPr/>
        <p:txBody>
          <a:bodyPr/>
          <a:lstStyle/>
          <a:p>
            <a:r>
              <a:rPr lang="en-US"/>
              <a:t>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8451C2-0D51-4A50-9C08-0EFD48B04B8A}" type="datetime1">
              <a:rPr lang="en-US" smtClean="0"/>
              <a:t>10-Jan-21</a:t>
            </a:fld>
            <a:endParaRPr lang="nl-NL"/>
          </a:p>
        </p:txBody>
      </p:sp>
      <p:sp>
        <p:nvSpPr>
          <p:cNvPr id="6" name="Footer Placeholder 5"/>
          <p:cNvSpPr>
            <a:spLocks noGrp="1"/>
          </p:cNvSpPr>
          <p:nvPr>
            <p:ph type="ftr" sz="quarter" idx="11"/>
          </p:nvPr>
        </p:nvSpPr>
        <p:spPr/>
        <p:txBody>
          <a:bodyPr/>
          <a:lstStyle/>
          <a:p>
            <a:r>
              <a:rPr lang="en-US"/>
              <a:t>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B9A77D-7F05-4141-8A31-E62E76F052AF}" type="datetime1">
              <a:rPr lang="en-US" smtClean="0"/>
              <a:t>10-Jan-21</a:t>
            </a:fld>
            <a:endParaRPr lang="nl-NL"/>
          </a:p>
        </p:txBody>
      </p:sp>
      <p:sp>
        <p:nvSpPr>
          <p:cNvPr id="3" name="Footer Placeholder 2"/>
          <p:cNvSpPr>
            <a:spLocks noGrp="1"/>
          </p:cNvSpPr>
          <p:nvPr>
            <p:ph type="ftr" sz="quarter" idx="11"/>
          </p:nvPr>
        </p:nvSpPr>
        <p:spPr/>
        <p:txBody>
          <a:bodyPr/>
          <a:lstStyle/>
          <a:p>
            <a:r>
              <a:rPr lang="en-US"/>
              <a:t>2021 | Playwright browser automation</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4F30CF5-5F83-4609-9081-7FC59B083BDF}" type="datetime1">
              <a:rPr lang="en-US" smtClean="0"/>
              <a:t>10-Jan-21</a:t>
            </a:fld>
            <a:endParaRPr lang="nl-NL"/>
          </a:p>
        </p:txBody>
      </p:sp>
      <p:sp>
        <p:nvSpPr>
          <p:cNvPr id="5" name="Footer Placeholder 4"/>
          <p:cNvSpPr>
            <a:spLocks noGrp="1"/>
          </p:cNvSpPr>
          <p:nvPr>
            <p:ph type="ftr" sz="quarter" idx="11"/>
          </p:nvPr>
        </p:nvSpPr>
        <p:spPr/>
        <p:txBody>
          <a:bodyPr/>
          <a:lstStyle/>
          <a:p>
            <a:r>
              <a:rPr lang="en-US"/>
              <a:t>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9C3F8D-42BB-4172-8CFB-C3399156A865}" type="datetime1">
              <a:rPr lang="en-US" smtClean="0"/>
              <a:t>10-Jan-21</a:t>
            </a:fld>
            <a:endParaRPr lang="nl-NL"/>
          </a:p>
        </p:txBody>
      </p:sp>
      <p:sp>
        <p:nvSpPr>
          <p:cNvPr id="5" name="Footer Placeholder 4"/>
          <p:cNvSpPr>
            <a:spLocks noGrp="1"/>
          </p:cNvSpPr>
          <p:nvPr>
            <p:ph type="ftr" sz="quarter" idx="11"/>
          </p:nvPr>
        </p:nvSpPr>
        <p:spPr/>
        <p:txBody>
          <a:bodyPr/>
          <a:lstStyle/>
          <a:p>
            <a:r>
              <a:rPr lang="en-US"/>
              <a:t>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1797BE3-AA05-4C8B-A84E-4B68F1F25D4B}" type="datetime1">
              <a:rPr lang="en-US" smtClean="0"/>
              <a:t>10-Jan-21</a:t>
            </a:fld>
            <a:endParaRPr lang="nl-NL"/>
          </a:p>
        </p:txBody>
      </p:sp>
      <p:sp>
        <p:nvSpPr>
          <p:cNvPr id="5" name="Footer Placeholder 4"/>
          <p:cNvSpPr>
            <a:spLocks noGrp="1"/>
          </p:cNvSpPr>
          <p:nvPr>
            <p:ph type="ftr" sz="quarter" idx="11"/>
          </p:nvPr>
        </p:nvSpPr>
        <p:spPr/>
        <p:txBody>
          <a:bodyPr/>
          <a:lstStyle/>
          <a:p>
            <a:r>
              <a:rPr lang="en-US"/>
              <a:t>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BFF48D40-98CC-4E7B-BDE6-8B8353CE6208}" type="datetime1">
              <a:rPr lang="en-US" smtClean="0"/>
              <a:t>10-Jan-21</a:t>
            </a:fld>
            <a:endParaRPr lang="nl-NL"/>
          </a:p>
        </p:txBody>
      </p:sp>
      <p:sp>
        <p:nvSpPr>
          <p:cNvPr id="8" name="Footer Placeholder 7"/>
          <p:cNvSpPr>
            <a:spLocks noGrp="1"/>
          </p:cNvSpPr>
          <p:nvPr>
            <p:ph type="ftr" sz="quarter" idx="11"/>
          </p:nvPr>
        </p:nvSpPr>
        <p:spPr/>
        <p:txBody>
          <a:bodyPr/>
          <a:lstStyle/>
          <a:p>
            <a:r>
              <a:rPr lang="en-US"/>
              <a:t>2021 | Playwright browser automation</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35FED2EA-3BFE-4786-9FD3-9CB60506D3D5}" type="datetime1">
              <a:rPr lang="en-US" smtClean="0"/>
              <a:t>10-Jan-21</a:t>
            </a:fld>
            <a:endParaRPr lang="nl-NL"/>
          </a:p>
        </p:txBody>
      </p:sp>
      <p:sp>
        <p:nvSpPr>
          <p:cNvPr id="6" name="Footer Placeholder 5"/>
          <p:cNvSpPr>
            <a:spLocks noGrp="1"/>
          </p:cNvSpPr>
          <p:nvPr>
            <p:ph type="ftr" sz="quarter" idx="11"/>
          </p:nvPr>
        </p:nvSpPr>
        <p:spPr/>
        <p:txBody>
          <a:bodyPr/>
          <a:lstStyle/>
          <a:p>
            <a:r>
              <a:rPr lang="en-US"/>
              <a:t>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56E5A6F0-4517-4E56-B945-56E422A7EE7F}" type="datetime1">
              <a:rPr lang="en-US" noProof="0" smtClean="0"/>
              <a:t>10-Jan-21</a:t>
            </a:fld>
            <a:endParaRPr lang="nl-NL" noProof="0" dirty="0"/>
          </a:p>
        </p:txBody>
      </p:sp>
      <p:sp>
        <p:nvSpPr>
          <p:cNvPr id="6" name="Footer Placeholder 5"/>
          <p:cNvSpPr>
            <a:spLocks noGrp="1"/>
          </p:cNvSpPr>
          <p:nvPr>
            <p:ph type="ftr" sz="quarter" idx="11"/>
          </p:nvPr>
        </p:nvSpPr>
        <p:spPr/>
        <p:txBody>
          <a:bodyPr/>
          <a:lstStyle/>
          <a:p>
            <a:r>
              <a:rPr lang="en-US" noProof="0"/>
              <a:t>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C3FA6201-88C6-4996-92E9-4DCC9778CF9A}" type="datetime1">
              <a:rPr lang="en-US" smtClean="0"/>
              <a:t>10-Jan-21</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2021 | Playwright browser automation</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2.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5.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jpe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5.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image" Target="../media/image18.pn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png"/><Relationship Id="rId2" Type="http://schemas.openxmlformats.org/officeDocument/2006/relationships/image" Target="../media/image51.png"/><Relationship Id="rId16" Type="http://schemas.openxmlformats.org/officeDocument/2006/relationships/image" Target="../media/image62.png"/><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32.png"/><Relationship Id="rId15" Type="http://schemas.openxmlformats.org/officeDocument/2006/relationships/image" Target="../media/image61.png"/><Relationship Id="rId10" Type="http://schemas.openxmlformats.org/officeDocument/2006/relationships/image" Target="../media/image56.jpeg"/><Relationship Id="rId4" Type="http://schemas.openxmlformats.org/officeDocument/2006/relationships/image" Target="../media/image8.png"/><Relationship Id="rId9" Type="http://schemas.openxmlformats.org/officeDocument/2006/relationships/image" Target="../media/image55.svg"/><Relationship Id="rId14"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5.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0.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nagit_SNG85D">
            <a:extLst>
              <a:ext uri="{FF2B5EF4-FFF2-40B4-BE49-F238E27FC236}">
                <a16:creationId xmlns:a16="http://schemas.microsoft.com/office/drawing/2014/main" id="{B69446CA-1540-4511-8F42-95BE06130EC5}"/>
              </a:ext>
            </a:extLst>
          </p:cNvPr>
          <p:cNvPicPr>
            <a:picLocks noGrp="1" noChangeAspect="1"/>
          </p:cNvPicPr>
          <p:nvPr>
            <p:ph type="pic" idx="13"/>
          </p:nvPr>
        </p:nvPicPr>
        <p:blipFill>
          <a:blip r:embed="rId2"/>
          <a:srcRect t="27798" b="27798"/>
          <a:stretch>
            <a:fillRect/>
          </a:stretch>
        </p:blipFill>
        <p:spPr/>
      </p:pic>
      <p:sp>
        <p:nvSpPr>
          <p:cNvPr id="5" name="Title 4"/>
          <p:cNvSpPr>
            <a:spLocks noGrp="1"/>
          </p:cNvSpPr>
          <p:nvPr>
            <p:ph type="ctrTitle"/>
          </p:nvPr>
        </p:nvSpPr>
        <p:spPr/>
        <p:txBody>
          <a:bodyPr/>
          <a:lstStyle/>
          <a:p>
            <a:r>
              <a:rPr lang="nl-NL" dirty="0" err="1"/>
              <a:t>Playwright</a:t>
            </a:r>
            <a:br>
              <a:rPr lang="nl-NL" dirty="0"/>
            </a:br>
            <a:br>
              <a:rPr lang="nl-NL" dirty="0"/>
            </a:br>
            <a:r>
              <a:rPr lang="nl-NL" dirty="0"/>
              <a:t>Automation of browser </a:t>
            </a:r>
            <a:r>
              <a:rPr lang="nl-NL" dirty="0" err="1"/>
              <a:t>interaction</a:t>
            </a:r>
            <a:endParaRPr lang="nl-NL" dirty="0"/>
          </a:p>
        </p:txBody>
      </p:sp>
      <p:grpSp>
        <p:nvGrpSpPr>
          <p:cNvPr id="2" name="Group 1">
            <a:extLst>
              <a:ext uri="{FF2B5EF4-FFF2-40B4-BE49-F238E27FC236}">
                <a16:creationId xmlns:a16="http://schemas.microsoft.com/office/drawing/2014/main" id="{D4DC08C8-221E-4AA4-9AB9-875A153AABF5}"/>
              </a:ext>
            </a:extLst>
          </p:cNvPr>
          <p:cNvGrpSpPr/>
          <p:nvPr/>
        </p:nvGrpSpPr>
        <p:grpSpPr>
          <a:xfrm>
            <a:off x="681150" y="972001"/>
            <a:ext cx="5023108" cy="3024000"/>
            <a:chOff x="-266759" y="-102787"/>
            <a:chExt cx="10339344" cy="5143500"/>
          </a:xfrm>
        </p:grpSpPr>
        <p:pic>
          <p:nvPicPr>
            <p:cNvPr id="7" name="Picture 2" descr="What if cyber gangs control the robots? - Raconteur">
              <a:extLst>
                <a:ext uri="{FF2B5EF4-FFF2-40B4-BE49-F238E27FC236}">
                  <a16:creationId xmlns:a16="http://schemas.microsoft.com/office/drawing/2014/main" id="{8084A3AF-F319-4937-B260-9328FB4C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9" y="-102787"/>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3B1E0A1-8938-4149-AB0B-DB20E319DED8}"/>
                </a:ext>
              </a:extLst>
            </p:cNvPr>
            <p:cNvPicPr>
              <a:picLocks noChangeAspect="1"/>
            </p:cNvPicPr>
            <p:nvPr/>
          </p:nvPicPr>
          <p:blipFill>
            <a:blip r:embed="rId4"/>
            <a:stretch>
              <a:fillRect/>
            </a:stretch>
          </p:blipFill>
          <p:spPr>
            <a:xfrm rot="2644470">
              <a:off x="4549401" y="1578794"/>
              <a:ext cx="5523184" cy="1613821"/>
            </a:xfrm>
            <a:prstGeom prst="rect">
              <a:avLst/>
            </a:prstGeom>
            <a:scene3d>
              <a:camera prst="perspectiveContrastingLeftFacing" fov="0">
                <a:rot lat="998686" lon="3900000" rev="1200000"/>
              </a:camera>
              <a:lightRig rig="threePt" dir="t"/>
            </a:scene3d>
          </p:spPr>
        </p:pic>
      </p:grpSp>
      <p:pic>
        <p:nvPicPr>
          <p:cNvPr id="9" name="Picture 4" descr="Playwright (vs. Puppeteer): Cross-Browser Testing done right - DEV">
            <a:extLst>
              <a:ext uri="{FF2B5EF4-FFF2-40B4-BE49-F238E27FC236}">
                <a16:creationId xmlns:a16="http://schemas.microsoft.com/office/drawing/2014/main" id="{65CB2349-2D3B-41A0-B987-D6EB0C4689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5332410" y="47680"/>
            <a:ext cx="3722400" cy="744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64F379-75AD-4AAC-828C-1429B61172D9}"/>
              </a:ext>
            </a:extLst>
          </p:cNvPr>
          <p:cNvSpPr txBox="1"/>
          <p:nvPr/>
        </p:nvSpPr>
        <p:spPr>
          <a:xfrm>
            <a:off x="78658" y="4345313"/>
            <a:ext cx="4199868"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err="1">
                <a:ea typeface="+mn-ea"/>
                <a:cs typeface="+mn-cs"/>
              </a:rPr>
              <a:t>MeetUp</a:t>
            </a:r>
            <a:r>
              <a:rPr lang="nl-NL" sz="1350" b="1" kern="1200" dirty="0">
                <a:ea typeface="+mn-ea"/>
                <a:cs typeface="+mn-cs"/>
              </a:rPr>
              <a:t> | Code Café | </a:t>
            </a:r>
            <a:r>
              <a:rPr lang="nl-NL" sz="1350" b="1" kern="1200" dirty="0" err="1">
                <a:ea typeface="+mn-ea"/>
                <a:cs typeface="+mn-cs"/>
              </a:rPr>
              <a:t>Toolshed</a:t>
            </a:r>
            <a:r>
              <a:rPr lang="nl-NL" sz="1350" b="1" kern="1200" dirty="0">
                <a:ea typeface="+mn-ea"/>
                <a:cs typeface="+mn-cs"/>
              </a:rPr>
              <a:t> – 14 </a:t>
            </a:r>
            <a:r>
              <a:rPr lang="nl-NL" sz="1350" b="1" kern="1200" dirty="0" err="1">
                <a:ea typeface="+mn-ea"/>
                <a:cs typeface="+mn-cs"/>
              </a:rPr>
              <a:t>January</a:t>
            </a:r>
            <a:r>
              <a:rPr lang="nl-NL" sz="1350" b="1" kern="1200" dirty="0">
                <a:ea typeface="+mn-ea"/>
                <a:cs typeface="+mn-cs"/>
              </a:rPr>
              <a:t> 2021</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
        <p:nvSpPr>
          <p:cNvPr id="3" name="TextBox 2">
            <a:extLst>
              <a:ext uri="{FF2B5EF4-FFF2-40B4-BE49-F238E27FC236}">
                <a16:creationId xmlns:a16="http://schemas.microsoft.com/office/drawing/2014/main" id="{F4FD84AD-E8FB-4CB3-807D-DB7E0AB1D762}"/>
              </a:ext>
            </a:extLst>
          </p:cNvPr>
          <p:cNvSpPr txBox="1"/>
          <p:nvPr/>
        </p:nvSpPr>
        <p:spPr>
          <a:xfrm>
            <a:off x="5866719" y="4758966"/>
            <a:ext cx="3258905" cy="161583"/>
          </a:xfrm>
          <a:prstGeom prst="rect">
            <a:avLst/>
          </a:prstGeom>
          <a:noFill/>
        </p:spPr>
        <p:txBody>
          <a:bodyPr wrap="none" lIns="0" tIns="0" rIns="0" bIns="0" rtlCol="0">
            <a:spAutoFit/>
          </a:bodyPr>
          <a:lstStyle/>
          <a:p>
            <a:r>
              <a:rPr lang="en-US" sz="1050" i="1" dirty="0"/>
              <a:t>sources: github.com/lucasjellema/playwright-scenarios</a:t>
            </a:r>
          </a:p>
        </p:txBody>
      </p:sp>
      <p:pic>
        <p:nvPicPr>
          <p:cNvPr id="12" name="Picture 11">
            <a:extLst>
              <a:ext uri="{FF2B5EF4-FFF2-40B4-BE49-F238E27FC236}">
                <a16:creationId xmlns:a16="http://schemas.microsoft.com/office/drawing/2014/main" id="{83DB79F1-5D9E-48D6-A35E-CC6ABDAA57A8}"/>
              </a:ext>
            </a:extLst>
          </p:cNvPr>
          <p:cNvPicPr>
            <a:picLocks noChangeAspect="1"/>
          </p:cNvPicPr>
          <p:nvPr/>
        </p:nvPicPr>
        <p:blipFill>
          <a:blip r:embed="rId6"/>
          <a:stretch>
            <a:fillRect/>
          </a:stretch>
        </p:blipFill>
        <p:spPr>
          <a:xfrm>
            <a:off x="5398661" y="4626207"/>
            <a:ext cx="434378" cy="358171"/>
          </a:xfrm>
          <a:prstGeom prst="rect">
            <a:avLst/>
          </a:prstGeom>
        </p:spPr>
      </p:pic>
      <p:pic>
        <p:nvPicPr>
          <p:cNvPr id="13" name="Picture 2" descr="IMDb - Wikipedia">
            <a:extLst>
              <a:ext uri="{FF2B5EF4-FFF2-40B4-BE49-F238E27FC236}">
                <a16:creationId xmlns:a16="http://schemas.microsoft.com/office/drawing/2014/main" id="{F950695F-E3C8-42D8-9F14-96ABEEC2F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537092">
            <a:off x="4278435" y="2517133"/>
            <a:ext cx="665367" cy="335456"/>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4" name="Picture 2" descr="Auto-Translation with Google Translate - Translation.io">
            <a:extLst>
              <a:ext uri="{FF2B5EF4-FFF2-40B4-BE49-F238E27FC236}">
                <a16:creationId xmlns:a16="http://schemas.microsoft.com/office/drawing/2014/main" id="{7F1C8B9B-2FB8-440C-BB7D-385534EE2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725511">
            <a:off x="3481959" y="2355757"/>
            <a:ext cx="1448505" cy="28970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607E-2E74-480F-985E-70600F7A8B83}"/>
              </a:ext>
            </a:extLst>
          </p:cNvPr>
          <p:cNvSpPr>
            <a:spLocks noGrp="1"/>
          </p:cNvSpPr>
          <p:nvPr>
            <p:ph type="title"/>
          </p:nvPr>
        </p:nvSpPr>
        <p:spPr/>
        <p:txBody>
          <a:bodyPr/>
          <a:lstStyle/>
          <a:p>
            <a:r>
              <a:rPr lang="en-US" dirty="0"/>
              <a:t>Data gathering from Web Sites and Web Applications</a:t>
            </a:r>
          </a:p>
        </p:txBody>
      </p:sp>
      <p:sp>
        <p:nvSpPr>
          <p:cNvPr id="4" name="Footer Placeholder 3">
            <a:extLst>
              <a:ext uri="{FF2B5EF4-FFF2-40B4-BE49-F238E27FC236}">
                <a16:creationId xmlns:a16="http://schemas.microsoft.com/office/drawing/2014/main" id="{0E5372D4-0995-4552-ADEC-F78AE74A6587}"/>
              </a:ext>
            </a:extLst>
          </p:cNvPr>
          <p:cNvSpPr>
            <a:spLocks noGrp="1"/>
          </p:cNvSpPr>
          <p:nvPr>
            <p:ph type="ftr" sz="quarter" idx="11"/>
          </p:nvPr>
        </p:nvSpPr>
        <p:spPr/>
        <p:txBody>
          <a:bodyPr/>
          <a:lstStyle/>
          <a:p>
            <a:r>
              <a:rPr lang="en-US"/>
              <a:t>2021 | Playwright browser automation</a:t>
            </a:r>
            <a:endParaRPr lang="nl-NL"/>
          </a:p>
        </p:txBody>
      </p:sp>
      <p:sp>
        <p:nvSpPr>
          <p:cNvPr id="6" name="Content Placeholder 5">
            <a:extLst>
              <a:ext uri="{FF2B5EF4-FFF2-40B4-BE49-F238E27FC236}">
                <a16:creationId xmlns:a16="http://schemas.microsoft.com/office/drawing/2014/main" id="{ABE326E5-755B-4ABE-B6D2-C1DB655F291A}"/>
              </a:ext>
            </a:extLst>
          </p:cNvPr>
          <p:cNvSpPr>
            <a:spLocks noGrp="1"/>
          </p:cNvSpPr>
          <p:nvPr>
            <p:ph idx="1"/>
          </p:nvPr>
        </p:nvSpPr>
        <p:spPr/>
        <p:txBody>
          <a:bodyPr/>
          <a:lstStyle/>
          <a:p>
            <a:endParaRPr lang="en-US"/>
          </a:p>
        </p:txBody>
      </p:sp>
      <p:grpSp>
        <p:nvGrpSpPr>
          <p:cNvPr id="11" name="Group 10">
            <a:extLst>
              <a:ext uri="{FF2B5EF4-FFF2-40B4-BE49-F238E27FC236}">
                <a16:creationId xmlns:a16="http://schemas.microsoft.com/office/drawing/2014/main" id="{075D35DF-035F-43E9-B199-ED617ADCFD10}"/>
              </a:ext>
            </a:extLst>
          </p:cNvPr>
          <p:cNvGrpSpPr/>
          <p:nvPr/>
        </p:nvGrpSpPr>
        <p:grpSpPr>
          <a:xfrm>
            <a:off x="487232" y="1821763"/>
            <a:ext cx="5025292" cy="2997272"/>
            <a:chOff x="1470703" y="982236"/>
            <a:chExt cx="6305604" cy="3687528"/>
          </a:xfrm>
        </p:grpSpPr>
        <p:pic>
          <p:nvPicPr>
            <p:cNvPr id="8" name="Picture 2" descr="What if cyber gangs control the robots? - Raconteur">
              <a:extLst>
                <a:ext uri="{FF2B5EF4-FFF2-40B4-BE49-F238E27FC236}">
                  <a16:creationId xmlns:a16="http://schemas.microsoft.com/office/drawing/2014/main" id="{BC25EA56-59C5-46E0-ADD1-3FDEEEE48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703" y="982236"/>
              <a:ext cx="5873296" cy="3687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Db - Wikipedia">
              <a:extLst>
                <a:ext uri="{FF2B5EF4-FFF2-40B4-BE49-F238E27FC236}">
                  <a16:creationId xmlns:a16="http://schemas.microsoft.com/office/drawing/2014/main" id="{686C7269-4FA9-49C3-92EE-DAF0519BE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21287">
              <a:off x="4980666" y="2199754"/>
              <a:ext cx="2795641" cy="104985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0FF046C6-0CBC-4508-9D61-61D06B5E859B}"/>
              </a:ext>
            </a:extLst>
          </p:cNvPr>
          <p:cNvPicPr>
            <a:picLocks noChangeAspect="1"/>
          </p:cNvPicPr>
          <p:nvPr/>
        </p:nvPicPr>
        <p:blipFill>
          <a:blip r:embed="rId4"/>
          <a:stretch>
            <a:fillRect/>
          </a:stretch>
        </p:blipFill>
        <p:spPr>
          <a:xfrm>
            <a:off x="4899826" y="671368"/>
            <a:ext cx="3756942" cy="2474485"/>
          </a:xfrm>
          <a:prstGeom prst="rect">
            <a:avLst/>
          </a:prstGeom>
        </p:spPr>
      </p:pic>
    </p:spTree>
    <p:extLst>
      <p:ext uri="{BB962C8B-B14F-4D97-AF65-F5344CB8AC3E}">
        <p14:creationId xmlns:p14="http://schemas.microsoft.com/office/powerpoint/2010/main" val="332224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2421-0DD8-4CE5-90BB-3A8044FC3FC6}"/>
              </a:ext>
            </a:extLst>
          </p:cNvPr>
          <p:cNvSpPr>
            <a:spLocks noGrp="1"/>
          </p:cNvSpPr>
          <p:nvPr>
            <p:ph type="title"/>
          </p:nvPr>
        </p:nvSpPr>
        <p:spPr/>
        <p:txBody>
          <a:bodyPr/>
          <a:lstStyle/>
          <a:p>
            <a:r>
              <a:rPr lang="en-US" dirty="0"/>
              <a:t>Programmatic IMDb Data Scraping</a:t>
            </a:r>
          </a:p>
        </p:txBody>
      </p:sp>
      <p:sp>
        <p:nvSpPr>
          <p:cNvPr id="4" name="Footer Placeholder 3">
            <a:extLst>
              <a:ext uri="{FF2B5EF4-FFF2-40B4-BE49-F238E27FC236}">
                <a16:creationId xmlns:a16="http://schemas.microsoft.com/office/drawing/2014/main" id="{275939F1-21AE-4CF7-AD94-B6D8750A5859}"/>
              </a:ext>
            </a:extLst>
          </p:cNvPr>
          <p:cNvSpPr>
            <a:spLocks noGrp="1"/>
          </p:cNvSpPr>
          <p:nvPr>
            <p:ph type="ftr" sz="quarter" idx="11"/>
          </p:nvPr>
        </p:nvSpPr>
        <p:spPr/>
        <p:txBody>
          <a:bodyPr/>
          <a:lstStyle/>
          <a:p>
            <a:r>
              <a:rPr lang="en-US"/>
              <a:t>2021 | Playwright browser automation</a:t>
            </a:r>
            <a:endParaRPr lang="nl-NL"/>
          </a:p>
        </p:txBody>
      </p:sp>
      <p:sp>
        <p:nvSpPr>
          <p:cNvPr id="5" name="Footer Placeholder 3">
            <a:extLst>
              <a:ext uri="{FF2B5EF4-FFF2-40B4-BE49-F238E27FC236}">
                <a16:creationId xmlns:a16="http://schemas.microsoft.com/office/drawing/2014/main" id="{86AF9497-B4CC-4878-8ABC-82CE9F635DC7}"/>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REAL Toolshed | December 2020 | Playwright browser automation</a:t>
            </a:r>
            <a:endParaRPr lang="nl-NL"/>
          </a:p>
        </p:txBody>
      </p:sp>
      <p:grpSp>
        <p:nvGrpSpPr>
          <p:cNvPr id="7" name="Group 6">
            <a:extLst>
              <a:ext uri="{FF2B5EF4-FFF2-40B4-BE49-F238E27FC236}">
                <a16:creationId xmlns:a16="http://schemas.microsoft.com/office/drawing/2014/main" id="{CC946467-742D-4DBC-AD0A-B776AF9B7599}"/>
              </a:ext>
            </a:extLst>
          </p:cNvPr>
          <p:cNvGrpSpPr/>
          <p:nvPr/>
        </p:nvGrpSpPr>
        <p:grpSpPr>
          <a:xfrm>
            <a:off x="2025623" y="2559650"/>
            <a:ext cx="1888446" cy="557266"/>
            <a:chOff x="2784066" y="2607988"/>
            <a:chExt cx="3944394" cy="1554480"/>
          </a:xfrm>
        </p:grpSpPr>
        <p:sp>
          <p:nvSpPr>
            <p:cNvPr id="8" name="Rectangle: Rounded Corners 7">
              <a:extLst>
                <a:ext uri="{FF2B5EF4-FFF2-40B4-BE49-F238E27FC236}">
                  <a16:creationId xmlns:a16="http://schemas.microsoft.com/office/drawing/2014/main" id="{C6C2C4CD-5068-4B96-A846-0D1303D55801}"/>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9" name="Picture 2">
              <a:extLst>
                <a:ext uri="{FF2B5EF4-FFF2-40B4-BE49-F238E27FC236}">
                  <a16:creationId xmlns:a16="http://schemas.microsoft.com/office/drawing/2014/main" id="{89FD8FE4-E580-4D3B-BAD3-4E48145A9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laywright (vs. Puppeteer): Cross-Browser Testing done right - DEV">
              <a:extLst>
                <a:ext uri="{FF2B5EF4-FFF2-40B4-BE49-F238E27FC236}">
                  <a16:creationId xmlns:a16="http://schemas.microsoft.com/office/drawing/2014/main" id="{DB4C260A-4664-45B8-B1D0-E03859C17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E2E492FE-F6DD-42FC-8345-7B7FE016EFC7}"/>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Chromium (web browser) - Wikipedia">
              <a:extLst>
                <a:ext uri="{FF2B5EF4-FFF2-40B4-BE49-F238E27FC236}">
                  <a16:creationId xmlns:a16="http://schemas.microsoft.com/office/drawing/2014/main" id="{A43C7249-D967-4329-AD36-13BA97D3B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Right 12">
              <a:extLst>
                <a:ext uri="{FF2B5EF4-FFF2-40B4-BE49-F238E27FC236}">
                  <a16:creationId xmlns:a16="http://schemas.microsoft.com/office/drawing/2014/main" id="{ACF193E6-A6C7-4947-A1EA-07D973FAFF69}"/>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2" descr="robot-computer - iMUIS Online">
              <a:extLst>
                <a:ext uri="{FF2B5EF4-FFF2-40B4-BE49-F238E27FC236}">
                  <a16:creationId xmlns:a16="http://schemas.microsoft.com/office/drawing/2014/main" id="{2DB8CEAD-E0EE-449E-A798-559D0D22D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ABD41D3A-3709-4B57-83C3-7BD414809922}"/>
              </a:ext>
            </a:extLst>
          </p:cNvPr>
          <p:cNvPicPr>
            <a:picLocks noChangeAspect="1"/>
          </p:cNvPicPr>
          <p:nvPr/>
        </p:nvPicPr>
        <p:blipFill>
          <a:blip r:embed="rId6"/>
          <a:stretch>
            <a:fillRect/>
          </a:stretch>
        </p:blipFill>
        <p:spPr>
          <a:xfrm>
            <a:off x="6203689" y="1433322"/>
            <a:ext cx="3198709" cy="3306817"/>
          </a:xfrm>
          <a:prstGeom prst="rect">
            <a:avLst/>
          </a:prstGeom>
        </p:spPr>
      </p:pic>
      <p:pic>
        <p:nvPicPr>
          <p:cNvPr id="19" name="Picture 18">
            <a:extLst>
              <a:ext uri="{FF2B5EF4-FFF2-40B4-BE49-F238E27FC236}">
                <a16:creationId xmlns:a16="http://schemas.microsoft.com/office/drawing/2014/main" id="{293AE3EE-1FCB-477B-8A10-BFA065F95F12}"/>
              </a:ext>
            </a:extLst>
          </p:cNvPr>
          <p:cNvPicPr>
            <a:picLocks noChangeAspect="1"/>
          </p:cNvPicPr>
          <p:nvPr/>
        </p:nvPicPr>
        <p:blipFill>
          <a:blip r:embed="rId7"/>
          <a:stretch>
            <a:fillRect/>
          </a:stretch>
        </p:blipFill>
        <p:spPr>
          <a:xfrm>
            <a:off x="72367" y="3320106"/>
            <a:ext cx="4079195" cy="1571159"/>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13A81317-E0BF-4BCE-847D-4349A9FF5A68}"/>
              </a:ext>
            </a:extLst>
          </p:cNvPr>
          <p:cNvSpPr/>
          <p:nvPr/>
        </p:nvSpPr>
        <p:spPr>
          <a:xfrm>
            <a:off x="3942126" y="2332216"/>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pic>
        <p:nvPicPr>
          <p:cNvPr id="8194" name="Picture 2" descr="IMDb - Wikipedia">
            <a:extLst>
              <a:ext uri="{FF2B5EF4-FFF2-40B4-BE49-F238E27FC236}">
                <a16:creationId xmlns:a16="http://schemas.microsoft.com/office/drawing/2014/main" id="{3F78A241-683F-446E-96AB-00DC9C9973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3329" y="1080000"/>
            <a:ext cx="2320697" cy="1170018"/>
          </a:xfrm>
          <a:prstGeom prst="rect">
            <a:avLst/>
          </a:prstGeom>
          <a:noFill/>
          <a:extLst>
            <a:ext uri="{909E8E84-426E-40DD-AFC4-6F175D3DCCD1}">
              <a14:hiddenFill xmlns:a14="http://schemas.microsoft.com/office/drawing/2010/main">
                <a:solidFill>
                  <a:srgbClr val="FFFFFF"/>
                </a:solidFill>
              </a14:hiddenFill>
            </a:ext>
          </a:extLst>
        </p:spPr>
      </p:pic>
      <p:pic>
        <p:nvPicPr>
          <p:cNvPr id="21" name="Snagit_SNG833">
            <a:extLst>
              <a:ext uri="{FF2B5EF4-FFF2-40B4-BE49-F238E27FC236}">
                <a16:creationId xmlns:a16="http://schemas.microsoft.com/office/drawing/2014/main" id="{71B904A5-54B6-4E65-8EB4-623D4E3B224C}"/>
              </a:ext>
            </a:extLst>
          </p:cNvPr>
          <p:cNvPicPr>
            <a:picLocks noGrp="1" noChangeAspect="1"/>
          </p:cNvPicPr>
          <p:nvPr>
            <p:ph idx="1"/>
          </p:nvPr>
        </p:nvPicPr>
        <p:blipFill>
          <a:blip r:embed="rId9"/>
          <a:stretch>
            <a:fillRect/>
          </a:stretch>
        </p:blipFill>
        <p:spPr>
          <a:xfrm>
            <a:off x="71538" y="1080000"/>
            <a:ext cx="1339258" cy="1839122"/>
          </a:xfrm>
          <a:prstGeom prst="rect">
            <a:avLst/>
          </a:prstGeom>
          <a:ln>
            <a:noFill/>
          </a:ln>
          <a:effectLst>
            <a:outerShdw blurRad="292100" dist="139700" dir="2700000" algn="tl" rotWithShape="0">
              <a:srgbClr val="333333">
                <a:alpha val="65000"/>
              </a:srgbClr>
            </a:outerShdw>
          </a:effectLst>
        </p:spPr>
      </p:pic>
      <p:cxnSp>
        <p:nvCxnSpPr>
          <p:cNvPr id="23" name="Straight Arrow Connector 22">
            <a:extLst>
              <a:ext uri="{FF2B5EF4-FFF2-40B4-BE49-F238E27FC236}">
                <a16:creationId xmlns:a16="http://schemas.microsoft.com/office/drawing/2014/main" id="{72E6052C-851E-4318-B3F5-E443DC9A5041}"/>
              </a:ext>
            </a:extLst>
          </p:cNvPr>
          <p:cNvCxnSpPr/>
          <p:nvPr/>
        </p:nvCxnSpPr>
        <p:spPr>
          <a:xfrm flipH="1">
            <a:off x="1405576" y="2980719"/>
            <a:ext cx="620047" cy="46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5C95A9-F462-40AD-AA95-E0A4EC366CC9}"/>
              </a:ext>
            </a:extLst>
          </p:cNvPr>
          <p:cNvCxnSpPr>
            <a:cxnSpLocks/>
            <a:stCxn id="8" idx="1"/>
          </p:cNvCxnSpPr>
          <p:nvPr/>
        </p:nvCxnSpPr>
        <p:spPr>
          <a:xfrm flipH="1" flipV="1">
            <a:off x="1343009" y="1192984"/>
            <a:ext cx="682614" cy="164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93193F-506F-4B42-A3B7-37331C153EF3}"/>
              </a:ext>
            </a:extLst>
          </p:cNvPr>
          <p:cNvSpPr/>
          <p:nvPr/>
        </p:nvSpPr>
        <p:spPr>
          <a:xfrm>
            <a:off x="6800850" y="3257550"/>
            <a:ext cx="2270783"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B34351-2943-4C2B-9C82-5416B4542485}"/>
              </a:ext>
            </a:extLst>
          </p:cNvPr>
          <p:cNvSpPr/>
          <p:nvPr/>
        </p:nvSpPr>
        <p:spPr>
          <a:xfrm>
            <a:off x="6804661" y="3529965"/>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036B6F-F01C-4C62-B68B-7E7C5003AA32}"/>
              </a:ext>
            </a:extLst>
          </p:cNvPr>
          <p:cNvSpPr/>
          <p:nvPr/>
        </p:nvSpPr>
        <p:spPr>
          <a:xfrm>
            <a:off x="6800852" y="3768090"/>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79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500888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0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80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9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770" y="2245889"/>
            <a:ext cx="3602344" cy="720469"/>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DB2ACB05-1141-44B6-A0D6-48FFFD17C30D}"/>
              </a:ext>
            </a:extLst>
          </p:cNvPr>
          <p:cNvSpPr/>
          <p:nvPr/>
        </p:nvSpPr>
        <p:spPr>
          <a:xfrm>
            <a:off x="176150" y="1293851"/>
            <a:ext cx="1623848" cy="952038"/>
          </a:xfrm>
          <a:prstGeom prst="wedgeRectCallout">
            <a:avLst>
              <a:gd name="adj1" fmla="val 83536"/>
              <a:gd name="adj2" fmla="val 12045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Translation API to easily translate a text from source to target language</a:t>
            </a:r>
          </a:p>
        </p:txBody>
      </p:sp>
      <p:pic>
        <p:nvPicPr>
          <p:cNvPr id="18" name="Picture 2" descr="API Modeling: A Zero-Code Way To a Designer API | The TIBCO Blog">
            <a:extLst>
              <a:ext uri="{FF2B5EF4-FFF2-40B4-BE49-F238E27FC236}">
                <a16:creationId xmlns:a16="http://schemas.microsoft.com/office/drawing/2014/main" id="{A26D43F8-7409-4516-BE13-4BF3F486B0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809" y="1352342"/>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5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09" y="3821240"/>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4000614" y="2394130"/>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4101115" y="3112307"/>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4880537" y="3135632"/>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6523" y="2466591"/>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4822767" y="3725982"/>
            <a:ext cx="4216465" cy="11446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079ACD5-AB11-4FFC-B7C5-1E50EA538606}"/>
              </a:ext>
            </a:extLst>
          </p:cNvPr>
          <p:cNvPicPr>
            <a:picLocks noChangeAspect="1"/>
          </p:cNvPicPr>
          <p:nvPr/>
        </p:nvPicPr>
        <p:blipFill>
          <a:blip r:embed="rId9"/>
          <a:stretch>
            <a:fillRect/>
          </a:stretch>
        </p:blipFill>
        <p:spPr>
          <a:xfrm>
            <a:off x="130315" y="78173"/>
            <a:ext cx="5168989" cy="2430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49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err="1"/>
              <a:t>WhatsAPI</a:t>
            </a:r>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sApp Logo | Evolutie Geschiedenis en Betekenis">
            <a:extLst>
              <a:ext uri="{FF2B5EF4-FFF2-40B4-BE49-F238E27FC236}">
                <a16:creationId xmlns:a16="http://schemas.microsoft.com/office/drawing/2014/main" id="{30147BAF-FD82-4F0D-BE25-441A79588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339" y="2266618"/>
            <a:ext cx="4604484" cy="259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16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579" y="1493954"/>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Programmatic interaction with WhatsApp</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16355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AFDF20-7694-4A3D-9A83-78A093060E13}"/>
              </a:ext>
            </a:extLst>
          </p:cNvPr>
          <p:cNvPicPr>
            <a:picLocks noChangeAspect="1"/>
          </p:cNvPicPr>
          <p:nvPr/>
        </p:nvPicPr>
        <p:blipFill>
          <a:blip r:embed="rId7"/>
          <a:stretch>
            <a:fillRect/>
          </a:stretch>
        </p:blipFill>
        <p:spPr>
          <a:xfrm>
            <a:off x="6777135" y="2571750"/>
            <a:ext cx="2097754" cy="528702"/>
          </a:xfrm>
          <a:prstGeom prst="rect">
            <a:avLst/>
          </a:prstGeom>
        </p:spPr>
      </p:pic>
      <p:pic>
        <p:nvPicPr>
          <p:cNvPr id="1026" name="Picture 2" descr="WhatsApp Logo | Evolutie Geschiedenis en Betekenis">
            <a:extLst>
              <a:ext uri="{FF2B5EF4-FFF2-40B4-BE49-F238E27FC236}">
                <a16:creationId xmlns:a16="http://schemas.microsoft.com/office/drawing/2014/main" id="{0A2FA8D2-8CF5-4873-BAAD-696DA8041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239" y="1128448"/>
            <a:ext cx="2763522" cy="155448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448798D-A2FC-4C95-822C-B1F6F971AFA8}"/>
              </a:ext>
            </a:extLst>
          </p:cNvPr>
          <p:cNvSpPr/>
          <p:nvPr/>
        </p:nvSpPr>
        <p:spPr>
          <a:xfrm>
            <a:off x="98019" y="3120940"/>
            <a:ext cx="1729424" cy="59514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30976BC-6A10-4178-9527-DB66A01A53F8}"/>
              </a:ext>
            </a:extLst>
          </p:cNvPr>
          <p:cNvSpPr/>
          <p:nvPr/>
        </p:nvSpPr>
        <p:spPr>
          <a:xfrm>
            <a:off x="98588" y="2377499"/>
            <a:ext cx="1469683" cy="599441"/>
          </a:xfrm>
          <a:prstGeom prst="wedgeRectCallout">
            <a:avLst>
              <a:gd name="adj1" fmla="val -34307"/>
              <a:gd name="adj2" fmla="val 110982"/>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a:t>
            </a:r>
            <a:r>
              <a:rPr lang="en-US" i="1" dirty="0"/>
              <a:t>message</a:t>
            </a:r>
            <a:r>
              <a:rPr lang="en-US" dirty="0"/>
              <a:t> to </a:t>
            </a:r>
            <a:r>
              <a:rPr lang="en-US" i="1" dirty="0"/>
              <a:t>contact</a:t>
            </a:r>
          </a:p>
        </p:txBody>
      </p:sp>
      <p:pic>
        <p:nvPicPr>
          <p:cNvPr id="19" name="Picture 18">
            <a:extLst>
              <a:ext uri="{FF2B5EF4-FFF2-40B4-BE49-F238E27FC236}">
                <a16:creationId xmlns:a16="http://schemas.microsoft.com/office/drawing/2014/main" id="{AC278FE7-E834-40AD-910B-634BE4B6ABDC}"/>
              </a:ext>
            </a:extLst>
          </p:cNvPr>
          <p:cNvPicPr>
            <a:picLocks noChangeAspect="1"/>
          </p:cNvPicPr>
          <p:nvPr/>
        </p:nvPicPr>
        <p:blipFill>
          <a:blip r:embed="rId9"/>
          <a:stretch>
            <a:fillRect/>
          </a:stretch>
        </p:blipFill>
        <p:spPr>
          <a:xfrm>
            <a:off x="6911457" y="3252142"/>
            <a:ext cx="1829109" cy="1143336"/>
          </a:xfrm>
          <a:prstGeom prst="rect">
            <a:avLst/>
          </a:prstGeom>
        </p:spPr>
      </p:pic>
    </p:spTree>
    <p:extLst>
      <p:ext uri="{BB962C8B-B14F-4D97-AF65-F5344CB8AC3E}">
        <p14:creationId xmlns:p14="http://schemas.microsoft.com/office/powerpoint/2010/main" val="154199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ADF-9CF1-43CB-8457-C71DD39403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F851FE-3596-43B6-B497-21AAC987DD3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A355AD2-C8F2-4EB8-A6A6-8C39225BAB2D}"/>
              </a:ext>
            </a:extLst>
          </p:cNvPr>
          <p:cNvSpPr>
            <a:spLocks noGrp="1"/>
          </p:cNvSpPr>
          <p:nvPr>
            <p:ph type="ftr" sz="quarter" idx="11"/>
          </p:nvPr>
        </p:nvSpPr>
        <p:spPr/>
        <p:txBody>
          <a:bodyPr/>
          <a:lstStyle/>
          <a:p>
            <a:r>
              <a:rPr lang="en-US"/>
              <a:t>2021 | Playwright browser automation</a:t>
            </a:r>
            <a:endParaRPr lang="nl-NL"/>
          </a:p>
        </p:txBody>
      </p:sp>
      <p:pic>
        <p:nvPicPr>
          <p:cNvPr id="5" name="Picture 4" descr="Playwright (vs. Puppeteer): Cross-Browser Testing done right - DEV">
            <a:extLst>
              <a:ext uri="{FF2B5EF4-FFF2-40B4-BE49-F238E27FC236}">
                <a16:creationId xmlns:a16="http://schemas.microsoft.com/office/drawing/2014/main" id="{B7C74CAF-7CB0-4A11-96D5-DF842B7EC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0" y="1652622"/>
            <a:ext cx="9193513" cy="18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049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2256668"/>
            <a:ext cx="7415254" cy="2459332"/>
          </a:xfrm>
        </p:spPr>
        <p:txBody>
          <a:bodyPr/>
          <a:lstStyle/>
          <a:p>
            <a:r>
              <a:rPr lang="en-US" sz="1600" i="1" dirty="0"/>
              <a:t>Make the browser do anything a user can make the browser do plus everything a developer injecting JavaScript into a live session can activate</a:t>
            </a:r>
            <a:endParaRPr lang="en-US" dirty="0"/>
          </a:p>
          <a:p>
            <a:r>
              <a:rPr lang="en-US" dirty="0"/>
              <a:t>First release January 2020</a:t>
            </a:r>
          </a:p>
          <a:p>
            <a:pPr lvl="1"/>
            <a:r>
              <a:rPr lang="en-US" dirty="0"/>
              <a:t>1.0 in May, 1.7 in December</a:t>
            </a:r>
          </a:p>
          <a:p>
            <a:r>
              <a:rPr lang="en-US" dirty="0"/>
              <a:t>By Microsoft - the team that first created Puppeteer (while working at Google)</a:t>
            </a:r>
          </a:p>
          <a:p>
            <a:r>
              <a:rPr lang="en-US" dirty="0"/>
              <a:t>Open Source – on GitHub</a:t>
            </a:r>
          </a:p>
          <a:p>
            <a:r>
              <a:rPr lang="en-US" dirty="0"/>
              <a:t>Support for </a:t>
            </a:r>
            <a:r>
              <a:rPr lang="en-US" b="0" i="0" dirty="0">
                <a:solidFill>
                  <a:srgbClr val="222222"/>
                </a:solidFill>
                <a:effectLst/>
                <a:latin typeface="Roboto" panose="02000000000000000000" pitchFamily="2" charset="0"/>
              </a:rPr>
              <a:t>Chromium, Firefox and </a:t>
            </a:r>
            <a:r>
              <a:rPr lang="en-US" b="0" i="0" dirty="0" err="1">
                <a:solidFill>
                  <a:srgbClr val="222222"/>
                </a:solidFill>
                <a:effectLst/>
                <a:latin typeface="Roboto" panose="02000000000000000000" pitchFamily="2" charset="0"/>
              </a:rPr>
              <a:t>WebKit</a:t>
            </a:r>
            <a:endParaRPr lang="en-US" b="0" i="0" dirty="0">
              <a:solidFill>
                <a:srgbClr val="222222"/>
              </a:solidFill>
              <a:effectLst/>
              <a:latin typeface="Roboto" panose="02000000000000000000" pitchFamily="2" charset="0"/>
            </a:endParaRPr>
          </a:p>
          <a:p>
            <a:pPr lvl="1"/>
            <a:r>
              <a:rPr lang="en-US" dirty="0"/>
              <a:t>Is an alternative to WebDriver </a:t>
            </a:r>
          </a:p>
          <a:p>
            <a:r>
              <a:rPr lang="en-US" b="0" i="0" dirty="0">
                <a:solidFill>
                  <a:srgbClr val="222222"/>
                </a:solidFill>
                <a:effectLst/>
                <a:latin typeface="Roboto" panose="02000000000000000000" pitchFamily="2" charset="0"/>
              </a:rPr>
              <a:t>Primary use case: Web UI Test Automation</a:t>
            </a:r>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194E59-7E3D-4E75-9066-453670EAEACF}"/>
              </a:ext>
            </a:extLst>
          </p:cNvPr>
          <p:cNvPicPr>
            <a:picLocks noChangeAspect="1"/>
          </p:cNvPicPr>
          <p:nvPr/>
        </p:nvPicPr>
        <p:blipFill>
          <a:blip r:embed="rId3"/>
          <a:stretch>
            <a:fillRect/>
          </a:stretch>
        </p:blipFill>
        <p:spPr>
          <a:xfrm>
            <a:off x="5062187" y="3670355"/>
            <a:ext cx="2617486" cy="1203601"/>
          </a:xfrm>
          <a:prstGeom prst="rect">
            <a:avLst/>
          </a:prstGeom>
        </p:spPr>
      </p:pic>
      <p:pic>
        <p:nvPicPr>
          <p:cNvPr id="5" name="Picture 4">
            <a:extLst>
              <a:ext uri="{FF2B5EF4-FFF2-40B4-BE49-F238E27FC236}">
                <a16:creationId xmlns:a16="http://schemas.microsoft.com/office/drawing/2014/main" id="{5372E058-9800-430B-9B1E-4A6107EF1116}"/>
              </a:ext>
            </a:extLst>
          </p:cNvPr>
          <p:cNvPicPr>
            <a:picLocks noChangeAspect="1"/>
          </p:cNvPicPr>
          <p:nvPr/>
        </p:nvPicPr>
        <p:blipFill>
          <a:blip r:embed="rId4"/>
          <a:stretch>
            <a:fillRect/>
          </a:stretch>
        </p:blipFill>
        <p:spPr>
          <a:xfrm>
            <a:off x="1031265" y="1292216"/>
            <a:ext cx="6792729" cy="913471"/>
          </a:xfrm>
          <a:prstGeom prst="rect">
            <a:avLst/>
          </a:prstGeom>
        </p:spPr>
      </p:pic>
    </p:spTree>
    <p:extLst>
      <p:ext uri="{BB962C8B-B14F-4D97-AF65-F5344CB8AC3E}">
        <p14:creationId xmlns:p14="http://schemas.microsoft.com/office/powerpoint/2010/main" val="66540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Solution Architect</a:t>
            </a:r>
            <a:br>
              <a:rPr lang="nl-NL" dirty="0"/>
            </a:br>
            <a:r>
              <a:rPr lang="nl-NL" dirty="0" err="1"/>
              <a:t>Programmer</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DOAG 2020 | Code with Honor</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865345" y="2472422"/>
            <a:ext cx="435617" cy="1405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718" y="2664361"/>
            <a:ext cx="436244" cy="16284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7BACED5-7754-4AED-9FB6-3C2E97A15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417" y="3313785"/>
            <a:ext cx="774373" cy="473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 Dialog Element Taking Full Advantage Of Javascript - Html Css Js  Transparent, HD Png Download - kindpng">
            <a:extLst>
              <a:ext uri="{FF2B5EF4-FFF2-40B4-BE49-F238E27FC236}">
                <a16:creationId xmlns:a16="http://schemas.microsoft.com/office/drawing/2014/main" id="{F5938EC4-B35D-4C13-839D-FE4FE3B7511B}"/>
              </a:ext>
            </a:extLst>
          </p:cNvPr>
          <p:cNvPicPr>
            <a:picLocks noChangeAspect="1" noChangeArrowheads="1"/>
          </p:cNvPicPr>
          <p:nvPr/>
        </p:nvPicPr>
        <p:blipFill>
          <a:blip r:embed="rId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940094" y="3456878"/>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2021 | Playwright browser automation</a:t>
            </a:r>
            <a:endParaRPr lang="nl-NL"/>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271272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9" y="257232"/>
            <a:ext cx="1638300"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90" y="298648"/>
            <a:ext cx="1584960" cy="738664"/>
          </a:xfrm>
          <a:prstGeom prst="rect">
            <a:avLst/>
          </a:prstGeom>
          <a:noFill/>
        </p:spPr>
        <p:txBody>
          <a:bodyPr wrap="square" lIns="0" tIns="0" rIns="0" bIns="0" rtlCol="0">
            <a:spAutoFit/>
          </a:bodyPr>
          <a:lstStyle/>
          <a:p>
            <a:r>
              <a:rPr lang="en-US" sz="1200" dirty="0"/>
              <a:t>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sp>
        <p:nvSpPr>
          <p:cNvPr id="3" name="Speech Bubble: Oval 2">
            <a:extLst>
              <a:ext uri="{FF2B5EF4-FFF2-40B4-BE49-F238E27FC236}">
                <a16:creationId xmlns:a16="http://schemas.microsoft.com/office/drawing/2014/main" id="{43E97BE7-1D59-4372-81D9-95E27C19CFC6}"/>
              </a:ext>
            </a:extLst>
          </p:cNvPr>
          <p:cNvSpPr/>
          <p:nvPr/>
        </p:nvSpPr>
        <p:spPr>
          <a:xfrm>
            <a:off x="6971323" y="195385"/>
            <a:ext cx="1957636" cy="1625183"/>
          </a:xfrm>
          <a:prstGeom prst="wedgeEllipse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0EAA69-096D-4B89-8BE6-8FA9E1A4B319}"/>
              </a:ext>
            </a:extLst>
          </p:cNvPr>
          <p:cNvSpPr txBox="1"/>
          <p:nvPr/>
        </p:nvSpPr>
        <p:spPr>
          <a:xfrm>
            <a:off x="7209189" y="380959"/>
            <a:ext cx="1460336" cy="1600438"/>
          </a:xfrm>
          <a:prstGeom prst="rect">
            <a:avLst/>
          </a:prstGeom>
          <a:noFill/>
        </p:spPr>
        <p:txBody>
          <a:bodyPr wrap="none" lIns="0" tIns="0" rIns="0" bIns="0" rtlCol="0">
            <a:spAutoFit/>
          </a:bodyPr>
          <a:lstStyle/>
          <a:p>
            <a:pPr algn="ctr"/>
            <a:r>
              <a:rPr lang="en-US" sz="1300" b="1" dirty="0">
                <a:latin typeface="Bradley Hand ITC" panose="03070402050302030203" pitchFamily="66" charset="0"/>
              </a:rPr>
              <a:t>Third Party SaaS</a:t>
            </a:r>
          </a:p>
          <a:p>
            <a:pPr algn="ctr"/>
            <a:r>
              <a:rPr lang="en-US" sz="1300" b="1" dirty="0">
                <a:latin typeface="Bradley Hand ITC" panose="03070402050302030203" pitchFamily="66" charset="0"/>
              </a:rPr>
              <a:t>BI Dashboard</a:t>
            </a:r>
          </a:p>
          <a:p>
            <a:pPr algn="ctr"/>
            <a:r>
              <a:rPr lang="en-US" sz="1300" b="1" dirty="0">
                <a:latin typeface="Bradley Hand ITC" panose="03070402050302030203" pitchFamily="66" charset="0"/>
              </a:rPr>
              <a:t>Cloud Portal/Console</a:t>
            </a:r>
          </a:p>
          <a:p>
            <a:pPr algn="ctr"/>
            <a:r>
              <a:rPr lang="en-US" sz="1300" b="1" dirty="0">
                <a:latin typeface="Bradley Hand ITC" panose="03070402050302030203" pitchFamily="66" charset="0"/>
              </a:rPr>
              <a:t>Custom Application</a:t>
            </a:r>
          </a:p>
          <a:p>
            <a:pPr algn="ctr"/>
            <a:r>
              <a:rPr lang="en-US" sz="1300" b="1" dirty="0">
                <a:latin typeface="Bradley Hand ITC" panose="03070402050302030203" pitchFamily="66" charset="0"/>
              </a:rPr>
              <a:t>(web UI on) FTP site </a:t>
            </a:r>
          </a:p>
          <a:p>
            <a:pPr algn="ctr"/>
            <a:r>
              <a:rPr lang="en-US" sz="1300" b="1" dirty="0">
                <a:latin typeface="Bradley Hand ITC" panose="03070402050302030203" pitchFamily="66" charset="0"/>
              </a:rPr>
              <a:t>Public Website</a:t>
            </a:r>
          </a:p>
          <a:p>
            <a:pPr algn="ctr"/>
            <a:r>
              <a:rPr lang="en-US" sz="1300" b="1" dirty="0">
                <a:latin typeface="Bradley Hand ITC" panose="03070402050302030203" pitchFamily="66" charset="0"/>
              </a:rPr>
              <a:t>Intranet</a:t>
            </a:r>
          </a:p>
          <a:p>
            <a:pPr algn="ctr"/>
            <a:endParaRPr lang="en-US" sz="1300" b="1" dirty="0" err="1">
              <a:latin typeface="Bradley Hand ITC" panose="03070402050302030203" pitchFamily="66" charset="0"/>
            </a:endParaRPr>
          </a:p>
        </p:txBody>
      </p:sp>
    </p:spTree>
    <p:extLst>
      <p:ext uri="{BB962C8B-B14F-4D97-AF65-F5344CB8AC3E}">
        <p14:creationId xmlns:p14="http://schemas.microsoft.com/office/powerpoint/2010/main" val="9915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822767"/>
            <a:ext cx="2577690" cy="796781"/>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7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Backend / API</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783523"/>
            <a:ext cx="2577690" cy="836026"/>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20" name="Speech Bubble: Rectangle 19">
            <a:extLst>
              <a:ext uri="{FF2B5EF4-FFF2-40B4-BE49-F238E27FC236}">
                <a16:creationId xmlns:a16="http://schemas.microsoft.com/office/drawing/2014/main" id="{77FC74B2-F9B4-4554-A8BD-74B8FF0390A4}"/>
              </a:ext>
            </a:extLst>
          </p:cNvPr>
          <p:cNvSpPr/>
          <p:nvPr/>
        </p:nvSpPr>
        <p:spPr>
          <a:xfrm>
            <a:off x="6585760" y="704581"/>
            <a:ext cx="2060860" cy="818280"/>
          </a:xfrm>
          <a:prstGeom prst="wedgeRectCallout">
            <a:avLst>
              <a:gd name="adj1" fmla="val -53183"/>
              <a:gd name="adj2" fmla="val 13922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Intercept/Mock HTTP Requests and WebSocket channels, Make additional Requests</a:t>
            </a:r>
          </a:p>
        </p:txBody>
      </p:sp>
      <p:sp>
        <p:nvSpPr>
          <p:cNvPr id="21" name="Rectangle: Rounded Corners 20">
            <a:extLst>
              <a:ext uri="{FF2B5EF4-FFF2-40B4-BE49-F238E27FC236}">
                <a16:creationId xmlns:a16="http://schemas.microsoft.com/office/drawing/2014/main" id="{4BE14EC3-CF9C-4AF3-A83C-2FA0214EF8C4}"/>
              </a:ext>
            </a:extLst>
          </p:cNvPr>
          <p:cNvSpPr/>
          <p:nvPr/>
        </p:nvSpPr>
        <p:spPr>
          <a:xfrm>
            <a:off x="4805149" y="2019300"/>
            <a:ext cx="797386" cy="3126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900" dirty="0"/>
              <a:t>Web Application</a:t>
            </a:r>
          </a:p>
        </p:txBody>
      </p:sp>
    </p:spTree>
    <p:extLst>
      <p:ext uri="{BB962C8B-B14F-4D97-AF65-F5344CB8AC3E}">
        <p14:creationId xmlns:p14="http://schemas.microsoft.com/office/powerpoint/2010/main" val="31991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936000"/>
            <a:ext cx="7415254" cy="3780000"/>
          </a:xfrm>
        </p:spPr>
        <p:txBody>
          <a:bodyPr/>
          <a:lstStyle/>
          <a:p>
            <a:r>
              <a:rPr lang="en-US" b="0" i="0" dirty="0">
                <a:solidFill>
                  <a:srgbClr val="222222"/>
                </a:solidFill>
                <a:effectLst/>
                <a:latin typeface="Roboto" panose="02000000000000000000" pitchFamily="2" charset="0"/>
              </a:rPr>
              <a:t>The Playwright API is available for </a:t>
            </a:r>
          </a:p>
          <a:p>
            <a:pPr lvl="1"/>
            <a:r>
              <a:rPr lang="en-US" b="0" i="0" dirty="0">
                <a:solidFill>
                  <a:srgbClr val="222222"/>
                </a:solidFill>
                <a:effectLst/>
                <a:latin typeface="Roboto" panose="02000000000000000000" pitchFamily="2" charset="0"/>
              </a:rPr>
              <a:t>JavaScript and TypeScript</a:t>
            </a:r>
          </a:p>
          <a:p>
            <a:pPr lvl="1"/>
            <a:r>
              <a:rPr lang="en-US" b="0" i="0" dirty="0">
                <a:solidFill>
                  <a:srgbClr val="222222"/>
                </a:solidFill>
                <a:effectLst/>
                <a:latin typeface="Roboto" panose="02000000000000000000" pitchFamily="2" charset="0"/>
              </a:rPr>
              <a:t>Python</a:t>
            </a:r>
          </a:p>
          <a:p>
            <a:pPr lvl="1"/>
            <a:r>
              <a:rPr lang="en-US" b="0" i="0" dirty="0">
                <a:solidFill>
                  <a:srgbClr val="222222"/>
                </a:solidFill>
                <a:effectLst/>
                <a:latin typeface="Roboto" panose="02000000000000000000" pitchFamily="2" charset="0"/>
              </a:rPr>
              <a:t>C#</a:t>
            </a:r>
          </a:p>
          <a:p>
            <a:pPr lvl="1"/>
            <a:r>
              <a:rPr lang="en-US" b="0" i="0" dirty="0">
                <a:solidFill>
                  <a:srgbClr val="222222"/>
                </a:solidFill>
                <a:effectLst/>
                <a:latin typeface="Roboto" panose="02000000000000000000" pitchFamily="2" charset="0"/>
              </a:rPr>
              <a:t>Go</a:t>
            </a:r>
          </a:p>
          <a:p>
            <a:pPr lvl="1"/>
            <a:r>
              <a:rPr lang="en-US" dirty="0">
                <a:solidFill>
                  <a:srgbClr val="222222"/>
                </a:solidFill>
                <a:latin typeface="Roboto" panose="02000000000000000000" pitchFamily="2" charset="0"/>
              </a:rPr>
              <a:t>Java</a:t>
            </a:r>
            <a:endParaRPr lang="en-US" b="0" i="0" dirty="0">
              <a:solidFill>
                <a:srgbClr val="222222"/>
              </a:solidFill>
              <a:effectLst/>
              <a:latin typeface="Roboto" panose="02000000000000000000" pitchFamily="2" charset="0"/>
            </a:endParaRPr>
          </a:p>
          <a:p>
            <a:r>
              <a:rPr lang="en-US" dirty="0">
                <a:solidFill>
                  <a:srgbClr val="222222"/>
                </a:solidFill>
                <a:latin typeface="Roboto" panose="02000000000000000000" pitchFamily="2" charset="0"/>
              </a:rPr>
              <a:t>Homepage: </a:t>
            </a:r>
            <a:r>
              <a:rPr lang="en-US" dirty="0" err="1">
                <a:solidFill>
                  <a:srgbClr val="222222"/>
                </a:solidFill>
                <a:latin typeface="Roboto" panose="02000000000000000000" pitchFamily="2" charset="0"/>
              </a:rPr>
              <a:t>playwright.dev</a:t>
            </a:r>
            <a:endParaRPr lang="en-US" dirty="0">
              <a:solidFill>
                <a:srgbClr val="222222"/>
              </a:solidFill>
              <a:latin typeface="Roboto" panose="02000000000000000000" pitchFamily="2" charset="0"/>
            </a:endParaRPr>
          </a:p>
          <a:p>
            <a:r>
              <a:rPr lang="en-US" b="0" i="0" dirty="0">
                <a:solidFill>
                  <a:srgbClr val="222222"/>
                </a:solidFill>
                <a:effectLst/>
                <a:latin typeface="Roboto" panose="02000000000000000000" pitchFamily="2" charset="0"/>
              </a:rPr>
              <a:t>Docker Container </a:t>
            </a:r>
            <a:r>
              <a:rPr lang="en-US" dirty="0">
                <a:solidFill>
                  <a:srgbClr val="222222"/>
                </a:solidFill>
                <a:latin typeface="Roboto" panose="02000000000000000000" pitchFamily="2" charset="0"/>
              </a:rPr>
              <a:t>for </a:t>
            </a:r>
            <a:r>
              <a:rPr lang="en-US" b="0" i="0" dirty="0">
                <a:solidFill>
                  <a:srgbClr val="222222"/>
                </a:solidFill>
                <a:effectLst/>
                <a:latin typeface="Roboto" panose="02000000000000000000" pitchFamily="2" charset="0"/>
              </a:rPr>
              <a:t>running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Playwright scripts: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mcr.microsoft.com/</a:t>
            </a:r>
            <a:r>
              <a:rPr lang="en-US" b="0" i="0" dirty="0" err="1">
                <a:solidFill>
                  <a:srgbClr val="222222"/>
                </a:solidFill>
                <a:effectLst/>
                <a:latin typeface="Roboto" panose="02000000000000000000" pitchFamily="2" charset="0"/>
              </a:rPr>
              <a:t>playwright:bionic</a:t>
            </a:r>
            <a:endParaRPr lang="en-US" dirty="0"/>
          </a:p>
          <a:p>
            <a:endParaRPr lang="en-US" dirty="0"/>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5FAAE9-806A-43CF-A360-82E860D2C2FB}"/>
              </a:ext>
            </a:extLst>
          </p:cNvPr>
          <p:cNvPicPr>
            <a:picLocks noChangeAspect="1"/>
          </p:cNvPicPr>
          <p:nvPr/>
        </p:nvPicPr>
        <p:blipFill>
          <a:blip r:embed="rId3"/>
          <a:stretch>
            <a:fillRect/>
          </a:stretch>
        </p:blipFill>
        <p:spPr>
          <a:xfrm>
            <a:off x="4180136" y="2354263"/>
            <a:ext cx="5155294" cy="2421914"/>
          </a:xfrm>
          <a:prstGeom prst="rect">
            <a:avLst/>
          </a:prstGeom>
        </p:spPr>
      </p:pic>
    </p:spTree>
    <p:extLst>
      <p:ext uri="{BB962C8B-B14F-4D97-AF65-F5344CB8AC3E}">
        <p14:creationId xmlns:p14="http://schemas.microsoft.com/office/powerpoint/2010/main" val="17259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43E4-9625-4281-A175-5D9285F0DEAA}"/>
              </a:ext>
            </a:extLst>
          </p:cNvPr>
          <p:cNvSpPr>
            <a:spLocks noGrp="1"/>
          </p:cNvSpPr>
          <p:nvPr>
            <p:ph type="title"/>
          </p:nvPr>
        </p:nvSpPr>
        <p:spPr/>
        <p:txBody>
          <a:bodyPr/>
          <a:lstStyle/>
          <a:p>
            <a:r>
              <a:rPr lang="en-US" dirty="0"/>
              <a:t>Some Playwright Features</a:t>
            </a:r>
          </a:p>
        </p:txBody>
      </p:sp>
      <p:sp>
        <p:nvSpPr>
          <p:cNvPr id="3" name="Content Placeholder 2">
            <a:extLst>
              <a:ext uri="{FF2B5EF4-FFF2-40B4-BE49-F238E27FC236}">
                <a16:creationId xmlns:a16="http://schemas.microsoft.com/office/drawing/2014/main" id="{B7612E1F-2173-4AD5-9D99-7818F78C14C3}"/>
              </a:ext>
            </a:extLst>
          </p:cNvPr>
          <p:cNvSpPr>
            <a:spLocks noGrp="1"/>
          </p:cNvSpPr>
          <p:nvPr>
            <p:ph idx="1"/>
          </p:nvPr>
        </p:nvSpPr>
        <p:spPr>
          <a:xfrm>
            <a:off x="720003" y="857848"/>
            <a:ext cx="7298582" cy="3780000"/>
          </a:xfrm>
        </p:spPr>
        <p:txBody>
          <a:bodyPr/>
          <a:lstStyle/>
          <a:p>
            <a:r>
              <a:rPr lang="en-US" sz="1400" dirty="0"/>
              <a:t>Headless and Headful</a:t>
            </a:r>
          </a:p>
          <a:p>
            <a:r>
              <a:rPr lang="en-US" sz="1400" dirty="0"/>
              <a:t>Bi-directional JavaScript interaction: from Node to Browser and from Browser to Node context (for example: write to console within the browser or in Node)</a:t>
            </a:r>
          </a:p>
          <a:p>
            <a:r>
              <a:rPr lang="en-US" sz="1400" dirty="0"/>
              <a:t>Integration with debugging tools</a:t>
            </a:r>
          </a:p>
          <a:p>
            <a:r>
              <a:rPr lang="en-US" sz="1400" dirty="0"/>
              <a:t>Full control across popups, multiple frames and pages (i.e. browser tabs)</a:t>
            </a:r>
          </a:p>
          <a:p>
            <a:r>
              <a:rPr lang="en-US" sz="1400" dirty="0"/>
              <a:t>Download and Upload Files</a:t>
            </a:r>
          </a:p>
          <a:p>
            <a:r>
              <a:rPr lang="en-US" sz="1400" dirty="0"/>
              <a:t>Get images (and write to file)</a:t>
            </a:r>
          </a:p>
          <a:p>
            <a:r>
              <a:rPr lang="en-US" sz="1400" dirty="0"/>
              <a:t>Create Screenshots (.</a:t>
            </a:r>
            <a:r>
              <a:rPr lang="en-US" sz="1400" dirty="0" err="1"/>
              <a:t>png</a:t>
            </a:r>
            <a:r>
              <a:rPr lang="en-US" sz="1400" dirty="0"/>
              <a:t>) and PDF</a:t>
            </a:r>
          </a:p>
          <a:p>
            <a:r>
              <a:rPr lang="en-US" sz="1400" dirty="0"/>
              <a:t>Record Playwright Session as Video (MP4)</a:t>
            </a:r>
          </a:p>
          <a:p>
            <a:r>
              <a:rPr lang="en-US" sz="1400" dirty="0"/>
              <a:t>Access to </a:t>
            </a:r>
            <a:r>
              <a:rPr lang="en-US" sz="1400" dirty="0" err="1"/>
              <a:t>WebPerformance</a:t>
            </a:r>
            <a:r>
              <a:rPr lang="en-US" sz="1400" dirty="0"/>
              <a:t> APIs</a:t>
            </a:r>
          </a:p>
          <a:p>
            <a:r>
              <a:rPr lang="en-US" sz="1400" dirty="0"/>
              <a:t>Social Login (Google, Microsoft Live)</a:t>
            </a:r>
          </a:p>
          <a:p>
            <a:pPr lvl="1"/>
            <a:r>
              <a:rPr lang="en-US" sz="1400" dirty="0"/>
              <a:t>but not 2FA or Captcha</a:t>
            </a:r>
          </a:p>
          <a:p>
            <a:r>
              <a:rPr lang="en-US" sz="1400" dirty="0"/>
              <a:t>Read and Set Cookies and Local Storage, interact with Web Workers, </a:t>
            </a:r>
          </a:p>
          <a:p>
            <a:r>
              <a:rPr lang="en-US" sz="1400" dirty="0"/>
              <a:t>Manipulating network requests (HTTP requests sent from the page)</a:t>
            </a:r>
          </a:p>
          <a:p>
            <a:r>
              <a:rPr lang="en-US" sz="1400" dirty="0"/>
              <a:t>Headless Recorder (CLI, browser plugin and QA Wolf) to record Playwright script</a:t>
            </a:r>
          </a:p>
          <a:p>
            <a:r>
              <a:rPr lang="en-US" sz="1400" dirty="0"/>
              <a:t>Playwright Test Runner and integration with other Test Runner (Mocha, Jest, Jasmine)</a:t>
            </a:r>
          </a:p>
        </p:txBody>
      </p:sp>
      <p:sp>
        <p:nvSpPr>
          <p:cNvPr id="4" name="Footer Placeholder 3">
            <a:extLst>
              <a:ext uri="{FF2B5EF4-FFF2-40B4-BE49-F238E27FC236}">
                <a16:creationId xmlns:a16="http://schemas.microsoft.com/office/drawing/2014/main" id="{B6537E33-33F0-4971-890F-50A8A03D22BB}"/>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4046876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Many Opportunities Open Up</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829680"/>
            <a:ext cx="6623999" cy="3780000"/>
          </a:xfrm>
        </p:spPr>
        <p:txBody>
          <a:bodyPr/>
          <a:lstStyle/>
          <a:p>
            <a:r>
              <a:rPr lang="en-US" dirty="0" err="1"/>
              <a:t>Deeplink</a:t>
            </a:r>
            <a:r>
              <a:rPr lang="en-US" dirty="0"/>
              <a:t> Bookmarks</a:t>
            </a:r>
          </a:p>
          <a:p>
            <a:r>
              <a:rPr lang="en-US" dirty="0"/>
              <a:t>UI Test automation</a:t>
            </a:r>
          </a:p>
          <a:p>
            <a:pPr lvl="1"/>
            <a:r>
              <a:rPr lang="en-US" dirty="0"/>
              <a:t>including visual regression (use Resemble.js, </a:t>
            </a:r>
            <a:r>
              <a:rPr lang="en-US" dirty="0" err="1"/>
              <a:t>pixelmatch</a:t>
            </a:r>
            <a:r>
              <a:rPr lang="en-US" dirty="0"/>
              <a:t>, Rembrandt.js)</a:t>
            </a:r>
          </a:p>
          <a:p>
            <a:pPr lvl="1"/>
            <a:r>
              <a:rPr lang="en-US" dirty="0"/>
              <a:t>behavior driven testing, performance &amp; load testing</a:t>
            </a:r>
          </a:p>
          <a:p>
            <a:r>
              <a:rPr lang="en-US" dirty="0"/>
              <a:t>Tactical integration </a:t>
            </a:r>
          </a:p>
          <a:p>
            <a:pPr lvl="1"/>
            <a:r>
              <a:rPr lang="en-US" dirty="0"/>
              <a:t>automation of data retrieval (“Screen Scraping”) and data entry</a:t>
            </a:r>
          </a:p>
          <a:p>
            <a:r>
              <a:rPr lang="en-US" dirty="0"/>
              <a:t>Health Checks (monitoring of User Interfaces)</a:t>
            </a:r>
          </a:p>
          <a:p>
            <a:r>
              <a:rPr lang="en-US" dirty="0"/>
              <a:t>Automated Reporting</a:t>
            </a:r>
          </a:p>
          <a:p>
            <a:r>
              <a:rPr lang="en-US" dirty="0"/>
              <a:t>Customized Web Application</a:t>
            </a:r>
          </a:p>
          <a:p>
            <a:r>
              <a:rPr lang="en-US" dirty="0"/>
              <a:t>UI turned API</a:t>
            </a:r>
          </a:p>
          <a:p>
            <a:r>
              <a:rPr lang="en-US" dirty="0"/>
              <a:t>Demos and [step by step] Instructions</a:t>
            </a:r>
          </a:p>
          <a:p>
            <a:r>
              <a:rPr lang="en-US" dirty="0"/>
              <a:t>RPA – Robotic Process Automation</a:t>
            </a:r>
          </a:p>
          <a:p>
            <a:pPr lvl="1"/>
            <a:r>
              <a:rPr lang="en-US" dirty="0"/>
              <a:t>automated workflow across multiple systems</a:t>
            </a:r>
          </a:p>
          <a:p>
            <a:pPr lvl="1"/>
            <a:r>
              <a:rPr lang="en-US" dirty="0"/>
              <a:t>possibly a collaboration between human &amp; robot</a:t>
            </a:r>
          </a:p>
          <a:p>
            <a:r>
              <a:rPr lang="en-US" dirty="0"/>
              <a:t>Prototyping (try out finetuning running webapp)</a:t>
            </a:r>
          </a:p>
        </p:txBody>
      </p:sp>
      <p:pic>
        <p:nvPicPr>
          <p:cNvPr id="4" name="Picture 2" descr="robot-computer - iMUIS Online">
            <a:extLst>
              <a:ext uri="{FF2B5EF4-FFF2-40B4-BE49-F238E27FC236}">
                <a16:creationId xmlns:a16="http://schemas.microsoft.com/office/drawing/2014/main" id="{9D4357B2-8040-476E-91F6-C983669E4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225" y="3323562"/>
            <a:ext cx="3676650" cy="15319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3429F2C-A525-4AA5-ABB0-5F2F9B31ABFD}"/>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19241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2B8F-4FC4-4F56-94A7-8BAD37C670D1}"/>
              </a:ext>
            </a:extLst>
          </p:cNvPr>
          <p:cNvSpPr>
            <a:spLocks noGrp="1"/>
          </p:cNvSpPr>
          <p:nvPr>
            <p:ph type="title"/>
          </p:nvPr>
        </p:nvSpPr>
        <p:spPr/>
        <p:txBody>
          <a:bodyPr/>
          <a:lstStyle/>
          <a:p>
            <a:r>
              <a:rPr lang="en-US" dirty="0"/>
              <a:t>Brittle Ethics</a:t>
            </a:r>
          </a:p>
        </p:txBody>
      </p:sp>
      <p:sp>
        <p:nvSpPr>
          <p:cNvPr id="3" name="Content Placeholder 2">
            <a:extLst>
              <a:ext uri="{FF2B5EF4-FFF2-40B4-BE49-F238E27FC236}">
                <a16:creationId xmlns:a16="http://schemas.microsoft.com/office/drawing/2014/main" id="{2BCEC328-6590-4E41-A640-D50DC68A55E5}"/>
              </a:ext>
            </a:extLst>
          </p:cNvPr>
          <p:cNvSpPr>
            <a:spLocks noGrp="1"/>
          </p:cNvSpPr>
          <p:nvPr>
            <p:ph idx="1"/>
          </p:nvPr>
        </p:nvSpPr>
        <p:spPr/>
        <p:txBody>
          <a:bodyPr/>
          <a:lstStyle/>
          <a:p>
            <a:r>
              <a:rPr lang="en-US" dirty="0"/>
              <a:t>Humans are somewhat flexible with respect to changes in a User Interface</a:t>
            </a:r>
          </a:p>
          <a:p>
            <a:pPr lvl="1"/>
            <a:r>
              <a:rPr lang="en-US" dirty="0"/>
              <a:t>and do not rely on CSS classes and HTML identifiers </a:t>
            </a:r>
          </a:p>
          <a:p>
            <a:r>
              <a:rPr lang="en-US" dirty="0"/>
              <a:t>A Web Application’s user interface(‘s technical implementation) is not a formal contract such as a REST API</a:t>
            </a:r>
          </a:p>
          <a:p>
            <a:r>
              <a:rPr lang="en-US" dirty="0"/>
              <a:t>Changes can occur in the User Interface that may throw the API implementation created with Playwright</a:t>
            </a:r>
          </a:p>
          <a:p>
            <a:endParaRPr lang="en-US" dirty="0"/>
          </a:p>
          <a:p>
            <a:endParaRPr lang="en-US" dirty="0"/>
          </a:p>
          <a:p>
            <a:endParaRPr lang="en-US" dirty="0"/>
          </a:p>
          <a:p>
            <a:endParaRPr lang="en-US" dirty="0"/>
          </a:p>
          <a:p>
            <a:r>
              <a:rPr lang="en-US" dirty="0"/>
              <a:t>Ethical considerations: a user interface is not intended for heavy programmatic use</a:t>
            </a:r>
          </a:p>
          <a:p>
            <a:pPr lvl="1"/>
            <a:r>
              <a:rPr lang="en-US" dirty="0"/>
              <a:t>use caching and other means to limit the load on the underlying web site</a:t>
            </a:r>
          </a:p>
        </p:txBody>
      </p:sp>
      <p:sp>
        <p:nvSpPr>
          <p:cNvPr id="4" name="Footer Placeholder 3">
            <a:extLst>
              <a:ext uri="{FF2B5EF4-FFF2-40B4-BE49-F238E27FC236}">
                <a16:creationId xmlns:a16="http://schemas.microsoft.com/office/drawing/2014/main" id="{225D0F6B-88CC-4245-834C-5B9AB16B7A9F}"/>
              </a:ext>
            </a:extLst>
          </p:cNvPr>
          <p:cNvSpPr>
            <a:spLocks noGrp="1"/>
          </p:cNvSpPr>
          <p:nvPr>
            <p:ph type="ftr" sz="quarter" idx="11"/>
          </p:nvPr>
        </p:nvSpPr>
        <p:spPr/>
        <p:txBody>
          <a:bodyPr/>
          <a:lstStyle/>
          <a:p>
            <a:r>
              <a:rPr lang="en-US"/>
              <a:t>2021 | Playwright browser automation</a:t>
            </a:r>
            <a:endParaRPr lang="nl-NL"/>
          </a:p>
        </p:txBody>
      </p:sp>
      <p:pic>
        <p:nvPicPr>
          <p:cNvPr id="9218" name="Picture 2" descr="Spicy Peanut Brittle Recipe">
            <a:extLst>
              <a:ext uri="{FF2B5EF4-FFF2-40B4-BE49-F238E27FC236}">
                <a16:creationId xmlns:a16="http://schemas.microsoft.com/office/drawing/2014/main" id="{953EFA46-51AF-4DCC-A358-6C45E34B5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500" y="2322786"/>
            <a:ext cx="1443975" cy="812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94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34EE-68D0-4905-B53C-4429AE731DE7}"/>
              </a:ext>
            </a:extLst>
          </p:cNvPr>
          <p:cNvSpPr>
            <a:spLocks noGrp="1"/>
          </p:cNvSpPr>
          <p:nvPr>
            <p:ph type="title"/>
          </p:nvPr>
        </p:nvSpPr>
        <p:spPr/>
        <p:txBody>
          <a:bodyPr/>
          <a:lstStyle/>
          <a:p>
            <a:r>
              <a:rPr lang="en-US" dirty="0"/>
              <a:t>Play step-by-step headful Playwright Scenario Acts</a:t>
            </a:r>
            <a:br>
              <a:rPr lang="en-US" dirty="0"/>
            </a:br>
            <a:r>
              <a:rPr lang="en-US" dirty="0"/>
              <a:t>To instruct, demonstrate, collaborate or accelerate </a:t>
            </a:r>
          </a:p>
        </p:txBody>
      </p:sp>
      <p:sp>
        <p:nvSpPr>
          <p:cNvPr id="3" name="Content Placeholder 2">
            <a:extLst>
              <a:ext uri="{FF2B5EF4-FFF2-40B4-BE49-F238E27FC236}">
                <a16:creationId xmlns:a16="http://schemas.microsoft.com/office/drawing/2014/main" id="{C96DEF2C-FF30-460F-8678-117B3EAE701D}"/>
              </a:ext>
            </a:extLst>
          </p:cNvPr>
          <p:cNvSpPr>
            <a:spLocks noGrp="1"/>
          </p:cNvSpPr>
          <p:nvPr>
            <p:ph idx="1"/>
          </p:nvPr>
        </p:nvSpPr>
        <p:spPr/>
        <p:txBody>
          <a:bodyPr/>
          <a:lstStyle/>
          <a:p>
            <a:r>
              <a:rPr lang="en-US" dirty="0"/>
              <a:t>A Playwright scenario in a headful browser can be used to</a:t>
            </a:r>
          </a:p>
          <a:p>
            <a:pPr lvl="1"/>
            <a:r>
              <a:rPr lang="en-US" dirty="0"/>
              <a:t>demonstrate actions in a web site or app</a:t>
            </a:r>
          </a:p>
          <a:p>
            <a:pPr lvl="1"/>
            <a:r>
              <a:rPr lang="en-US" dirty="0"/>
              <a:t>provide a tutorial or hands-on instruction on the site or app</a:t>
            </a:r>
          </a:p>
          <a:p>
            <a:pPr lvl="1"/>
            <a:r>
              <a:rPr lang="en-US" dirty="0"/>
              <a:t>perform quick actions on behalf of the user in a web site or app</a:t>
            </a:r>
          </a:p>
          <a:p>
            <a:pPr lvl="1"/>
            <a:r>
              <a:rPr lang="en-US" dirty="0"/>
              <a:t>create a combined human </a:t>
            </a:r>
            <a:r>
              <a:rPr lang="en-US" dirty="0">
                <a:sym typeface="Wingdings" panose="05000000000000000000" pitchFamily="2" charset="2"/>
              </a:rPr>
              <a:t> </a:t>
            </a:r>
            <a:r>
              <a:rPr lang="en-US" dirty="0"/>
              <a:t>machine workflow </a:t>
            </a:r>
          </a:p>
          <a:p>
            <a:r>
              <a:rPr lang="en-US" dirty="0"/>
              <a:t>Playwright script sections (</a:t>
            </a:r>
            <a:r>
              <a:rPr lang="en-US" i="1" dirty="0"/>
              <a:t>command bundles</a:t>
            </a:r>
            <a:r>
              <a:rPr lang="en-US" dirty="0"/>
              <a:t>) can be played on demand</a:t>
            </a:r>
          </a:p>
          <a:p>
            <a:pPr lvl="1"/>
            <a:r>
              <a:rPr lang="en-US" dirty="0"/>
              <a:t>with annotation</a:t>
            </a:r>
          </a:p>
          <a:p>
            <a:pPr lvl="1"/>
            <a:r>
              <a:rPr lang="en-US" dirty="0"/>
              <a:t>conditionally</a:t>
            </a:r>
          </a:p>
          <a:p>
            <a:pPr lvl="1"/>
            <a:r>
              <a:rPr lang="en-US" dirty="0"/>
              <a:t>lightning fast or at human interpretation speed </a:t>
            </a:r>
          </a:p>
        </p:txBody>
      </p:sp>
      <p:sp>
        <p:nvSpPr>
          <p:cNvPr id="4" name="Footer Placeholder 3">
            <a:extLst>
              <a:ext uri="{FF2B5EF4-FFF2-40B4-BE49-F238E27FC236}">
                <a16:creationId xmlns:a16="http://schemas.microsoft.com/office/drawing/2014/main" id="{4C384810-76A8-49BF-ADD2-3D01473A065B}"/>
              </a:ext>
            </a:extLst>
          </p:cNvPr>
          <p:cNvSpPr>
            <a:spLocks noGrp="1"/>
          </p:cNvSpPr>
          <p:nvPr>
            <p:ph type="ftr" sz="quarter" idx="11"/>
          </p:nvPr>
        </p:nvSpPr>
        <p:spPr/>
        <p:txBody>
          <a:bodyPr/>
          <a:lstStyle/>
          <a:p>
            <a:r>
              <a:rPr lang="en-US"/>
              <a:t>2021 | Playwright browser automation</a:t>
            </a:r>
            <a:endParaRPr lang="nl-NL"/>
          </a:p>
        </p:txBody>
      </p:sp>
      <p:pic>
        <p:nvPicPr>
          <p:cNvPr id="5" name="Picture 4">
            <a:extLst>
              <a:ext uri="{FF2B5EF4-FFF2-40B4-BE49-F238E27FC236}">
                <a16:creationId xmlns:a16="http://schemas.microsoft.com/office/drawing/2014/main" id="{6EBC81F8-6AD6-4768-A0C4-400ED0C1815F}"/>
              </a:ext>
            </a:extLst>
          </p:cNvPr>
          <p:cNvPicPr>
            <a:picLocks noChangeAspect="1"/>
          </p:cNvPicPr>
          <p:nvPr/>
        </p:nvPicPr>
        <p:blipFill>
          <a:blip r:embed="rId2"/>
          <a:stretch>
            <a:fillRect/>
          </a:stretch>
        </p:blipFill>
        <p:spPr>
          <a:xfrm>
            <a:off x="5412653" y="2800800"/>
            <a:ext cx="3459601" cy="194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428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9E92-5F27-4F9D-B74E-05F72A876E1E}"/>
              </a:ext>
            </a:extLst>
          </p:cNvPr>
          <p:cNvSpPr>
            <a:spLocks noGrp="1"/>
          </p:cNvSpPr>
          <p:nvPr>
            <p:ph type="title"/>
          </p:nvPr>
        </p:nvSpPr>
        <p:spPr/>
        <p:txBody>
          <a:bodyPr/>
          <a:lstStyle/>
          <a:p>
            <a:r>
              <a:rPr lang="en-US" dirty="0"/>
              <a:t>Playwright scenarios – tutorial | demo | documentation | …</a:t>
            </a:r>
          </a:p>
        </p:txBody>
      </p:sp>
      <p:sp>
        <p:nvSpPr>
          <p:cNvPr id="3" name="Content Placeholder 2">
            <a:extLst>
              <a:ext uri="{FF2B5EF4-FFF2-40B4-BE49-F238E27FC236}">
                <a16:creationId xmlns:a16="http://schemas.microsoft.com/office/drawing/2014/main" id="{86C27304-53AC-4467-B7C4-2204912B2AE7}"/>
              </a:ext>
            </a:extLst>
          </p:cNvPr>
          <p:cNvSpPr>
            <a:spLocks noGrp="1"/>
          </p:cNvSpPr>
          <p:nvPr>
            <p:ph idx="1"/>
          </p:nvPr>
        </p:nvSpPr>
        <p:spPr>
          <a:xfrm>
            <a:off x="720003" y="867420"/>
            <a:ext cx="6623999" cy="3780000"/>
          </a:xfrm>
        </p:spPr>
        <p:txBody>
          <a:bodyPr/>
          <a:lstStyle/>
          <a:p>
            <a:r>
              <a:rPr lang="en-US" dirty="0"/>
              <a:t>Scenario</a:t>
            </a:r>
          </a:p>
          <a:p>
            <a:pPr lvl="1"/>
            <a:r>
              <a:rPr lang="en-US" dirty="0"/>
              <a:t>Play Act</a:t>
            </a:r>
          </a:p>
          <a:p>
            <a:pPr lvl="1"/>
            <a:r>
              <a:rPr lang="en-US" dirty="0"/>
              <a:t>Switch</a:t>
            </a:r>
          </a:p>
          <a:p>
            <a:pPr lvl="1"/>
            <a:r>
              <a:rPr lang="en-US" dirty="0"/>
              <a:t>Pause</a:t>
            </a:r>
          </a:p>
          <a:p>
            <a:pPr lvl="1"/>
            <a:r>
              <a:rPr lang="en-US" dirty="0"/>
              <a:t>Reset</a:t>
            </a:r>
          </a:p>
          <a:p>
            <a:r>
              <a:rPr lang="en-US" dirty="0"/>
              <a:t>Features</a:t>
            </a:r>
          </a:p>
          <a:p>
            <a:pPr lvl="1"/>
            <a:r>
              <a:rPr lang="en-US" dirty="0"/>
              <a:t>Callout</a:t>
            </a:r>
          </a:p>
          <a:p>
            <a:pPr lvl="1"/>
            <a:r>
              <a:rPr lang="en-US" dirty="0"/>
              <a:t>In Situ Balloon </a:t>
            </a:r>
          </a:p>
          <a:p>
            <a:pPr lvl="1"/>
            <a:r>
              <a:rPr lang="en-US" dirty="0"/>
              <a:t>Type text</a:t>
            </a:r>
          </a:p>
          <a:p>
            <a:pPr lvl="1"/>
            <a:r>
              <a:rPr lang="en-US" dirty="0"/>
              <a:t>Highlight text</a:t>
            </a:r>
          </a:p>
          <a:p>
            <a:pPr lvl="1"/>
            <a:r>
              <a:rPr lang="en-US" dirty="0"/>
              <a:t>Scroll elements </a:t>
            </a:r>
            <a:br>
              <a:rPr lang="en-US" dirty="0"/>
            </a:br>
            <a:r>
              <a:rPr lang="en-US" dirty="0"/>
              <a:t>in view</a:t>
            </a:r>
          </a:p>
          <a:p>
            <a:pPr lvl="1"/>
            <a:r>
              <a:rPr lang="en-US" dirty="0"/>
              <a:t>Hover over </a:t>
            </a:r>
            <a:br>
              <a:rPr lang="en-US" dirty="0"/>
            </a:br>
            <a:r>
              <a:rPr lang="en-US" dirty="0"/>
              <a:t>elements</a:t>
            </a:r>
          </a:p>
          <a:p>
            <a:pPr lvl="1"/>
            <a:r>
              <a:rPr lang="en-US" dirty="0"/>
              <a:t>Open new tab / Switch between tabs</a:t>
            </a:r>
          </a:p>
          <a:p>
            <a:pPr lvl="1"/>
            <a:endParaRPr lang="en-US" dirty="0"/>
          </a:p>
        </p:txBody>
      </p:sp>
      <p:sp>
        <p:nvSpPr>
          <p:cNvPr id="4" name="Footer Placeholder 3">
            <a:extLst>
              <a:ext uri="{FF2B5EF4-FFF2-40B4-BE49-F238E27FC236}">
                <a16:creationId xmlns:a16="http://schemas.microsoft.com/office/drawing/2014/main" id="{975C23CE-CD84-4CAA-BC77-1A8F39B35056}"/>
              </a:ext>
            </a:extLst>
          </p:cNvPr>
          <p:cNvSpPr>
            <a:spLocks noGrp="1"/>
          </p:cNvSpPr>
          <p:nvPr>
            <p:ph type="ftr" sz="quarter" idx="11"/>
          </p:nvPr>
        </p:nvSpPr>
        <p:spPr/>
        <p:txBody>
          <a:bodyPr/>
          <a:lstStyle/>
          <a:p>
            <a:r>
              <a:rPr lang="en-US"/>
              <a:t>2021 | Playwright browser automation</a:t>
            </a:r>
            <a:endParaRPr lang="nl-NL"/>
          </a:p>
        </p:txBody>
      </p:sp>
      <p:pic>
        <p:nvPicPr>
          <p:cNvPr id="5" name="Picture 4">
            <a:extLst>
              <a:ext uri="{FF2B5EF4-FFF2-40B4-BE49-F238E27FC236}">
                <a16:creationId xmlns:a16="http://schemas.microsoft.com/office/drawing/2014/main" id="{EC8DDE12-0B4A-4646-9A7D-7ED1AA1FF1C7}"/>
              </a:ext>
            </a:extLst>
          </p:cNvPr>
          <p:cNvPicPr>
            <a:picLocks noChangeAspect="1"/>
          </p:cNvPicPr>
          <p:nvPr/>
        </p:nvPicPr>
        <p:blipFill>
          <a:blip r:embed="rId2"/>
          <a:stretch>
            <a:fillRect/>
          </a:stretch>
        </p:blipFill>
        <p:spPr>
          <a:xfrm>
            <a:off x="2588636" y="1029600"/>
            <a:ext cx="6461761" cy="363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82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AD-5830-4D79-9486-32AB02CE9795}"/>
              </a:ext>
            </a:extLst>
          </p:cNvPr>
          <p:cNvSpPr>
            <a:spLocks noGrp="1"/>
          </p:cNvSpPr>
          <p:nvPr>
            <p:ph type="title"/>
          </p:nvPr>
        </p:nvSpPr>
        <p:spPr/>
        <p:txBody>
          <a:bodyPr/>
          <a:lstStyle/>
          <a:p>
            <a:r>
              <a:rPr lang="en-US" dirty="0"/>
              <a:t>Generate Daily COVID-19 PowerPoint report</a:t>
            </a:r>
            <a:br>
              <a:rPr lang="en-US" dirty="0"/>
            </a:br>
            <a:endParaRPr lang="en-US" dirty="0"/>
          </a:p>
        </p:txBody>
      </p:sp>
      <p:pic>
        <p:nvPicPr>
          <p:cNvPr id="22" name="Snagit_SNG83B">
            <a:extLst>
              <a:ext uri="{FF2B5EF4-FFF2-40B4-BE49-F238E27FC236}">
                <a16:creationId xmlns:a16="http://schemas.microsoft.com/office/drawing/2014/main" id="{DE97B73C-CEFB-42C6-8728-35FE7CA5D0C0}"/>
              </a:ext>
            </a:extLst>
          </p:cNvPr>
          <p:cNvPicPr>
            <a:picLocks noGrp="1" noChangeAspect="1"/>
          </p:cNvPicPr>
          <p:nvPr>
            <p:ph idx="1"/>
          </p:nvPr>
        </p:nvPicPr>
        <p:blipFill>
          <a:blip r:embed="rId2"/>
          <a:stretch>
            <a:fillRect/>
          </a:stretch>
        </p:blipFill>
        <p:spPr>
          <a:xfrm>
            <a:off x="3289932" y="1149889"/>
            <a:ext cx="1615580" cy="1280271"/>
          </a:xfrm>
        </p:spPr>
      </p:pic>
      <p:sp>
        <p:nvSpPr>
          <p:cNvPr id="4" name="Footer Placeholder 3">
            <a:extLst>
              <a:ext uri="{FF2B5EF4-FFF2-40B4-BE49-F238E27FC236}">
                <a16:creationId xmlns:a16="http://schemas.microsoft.com/office/drawing/2014/main" id="{C13B254A-809A-4030-BFC2-728283F4ACEE}"/>
              </a:ext>
            </a:extLst>
          </p:cNvPr>
          <p:cNvSpPr>
            <a:spLocks noGrp="1"/>
          </p:cNvSpPr>
          <p:nvPr>
            <p:ph type="ftr" sz="quarter" idx="11"/>
          </p:nvPr>
        </p:nvSpPr>
        <p:spPr/>
        <p:txBody>
          <a:bodyPr/>
          <a:lstStyle/>
          <a:p>
            <a:r>
              <a:rPr lang="en-US"/>
              <a:t>2021 | Playwright browser automation</a:t>
            </a:r>
            <a:endParaRPr lang="nl-NL"/>
          </a:p>
        </p:txBody>
      </p:sp>
      <p:sp>
        <p:nvSpPr>
          <p:cNvPr id="5" name="Rectangle: Rounded Corners 4">
            <a:extLst>
              <a:ext uri="{FF2B5EF4-FFF2-40B4-BE49-F238E27FC236}">
                <a16:creationId xmlns:a16="http://schemas.microsoft.com/office/drawing/2014/main" id="{EE74A79D-E7F6-4489-895A-C6EEF5C506C0}"/>
              </a:ext>
            </a:extLst>
          </p:cNvPr>
          <p:cNvSpPr/>
          <p:nvPr/>
        </p:nvSpPr>
        <p:spPr>
          <a:xfrm>
            <a:off x="5833794" y="791999"/>
            <a:ext cx="3204923" cy="393611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angle: Rounded Corners 5">
            <a:extLst>
              <a:ext uri="{FF2B5EF4-FFF2-40B4-BE49-F238E27FC236}">
                <a16:creationId xmlns:a16="http://schemas.microsoft.com/office/drawing/2014/main" id="{C998D4A6-5F28-4269-A4C6-9A0E66E67E2D}"/>
              </a:ext>
            </a:extLst>
          </p:cNvPr>
          <p:cNvSpPr/>
          <p:nvPr/>
        </p:nvSpPr>
        <p:spPr>
          <a:xfrm>
            <a:off x="1107414" y="792000"/>
            <a:ext cx="445631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3AF0F276-EAC5-45B2-8F65-B1F46666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982" y="817681"/>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134819D2-3187-4C4E-9400-82D4795F67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636286" y="803530"/>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53D3CE06-663F-4FB4-8AEC-750483EE0BC3}"/>
              </a:ext>
            </a:extLst>
          </p:cNvPr>
          <p:cNvSpPr/>
          <p:nvPr/>
        </p:nvSpPr>
        <p:spPr>
          <a:xfrm>
            <a:off x="5722701" y="1345996"/>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Chromium (web browser) - Wikipedia">
            <a:extLst>
              <a:ext uri="{FF2B5EF4-FFF2-40B4-BE49-F238E27FC236}">
                <a16:creationId xmlns:a16="http://schemas.microsoft.com/office/drawing/2014/main" id="{EA8D190A-D674-4CF4-A62D-8345E5E40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469" y="949515"/>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5CAC7199-9BC0-44E1-AAE7-88BD47DF99E6}"/>
              </a:ext>
            </a:extLst>
          </p:cNvPr>
          <p:cNvSpPr/>
          <p:nvPr/>
        </p:nvSpPr>
        <p:spPr>
          <a:xfrm>
            <a:off x="4078073" y="1415834"/>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D673A9D-0D27-4F2C-93EF-46D0F21A356E}"/>
              </a:ext>
            </a:extLst>
          </p:cNvPr>
          <p:cNvSpPr/>
          <p:nvPr/>
        </p:nvSpPr>
        <p:spPr>
          <a:xfrm>
            <a:off x="2079962" y="1448751"/>
            <a:ext cx="2017509"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a:t>
            </a:r>
            <a:endParaRPr lang="en-US" sz="1100" i="1" dirty="0"/>
          </a:p>
        </p:txBody>
      </p:sp>
      <p:pic>
        <p:nvPicPr>
          <p:cNvPr id="25" name="Graphic 24" descr="Download with solid fill">
            <a:extLst>
              <a:ext uri="{FF2B5EF4-FFF2-40B4-BE49-F238E27FC236}">
                <a16:creationId xmlns:a16="http://schemas.microsoft.com/office/drawing/2014/main" id="{05E8F790-3D2B-466F-A7EE-83DA7061E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0142" y="2011398"/>
            <a:ext cx="914400" cy="1493719"/>
          </a:xfrm>
          <a:prstGeom prst="rect">
            <a:avLst/>
          </a:prstGeom>
        </p:spPr>
      </p:pic>
      <p:pic>
        <p:nvPicPr>
          <p:cNvPr id="27" name="Graphic 26" descr="Paper with solid fill">
            <a:extLst>
              <a:ext uri="{FF2B5EF4-FFF2-40B4-BE49-F238E27FC236}">
                <a16:creationId xmlns:a16="http://schemas.microsoft.com/office/drawing/2014/main" id="{3F8E0EAF-EB8E-46B0-BF75-3B188B73AF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1322" y="3232885"/>
            <a:ext cx="914400" cy="914400"/>
          </a:xfrm>
          <a:prstGeom prst="rect">
            <a:avLst/>
          </a:prstGeom>
        </p:spPr>
      </p:pic>
      <p:pic>
        <p:nvPicPr>
          <p:cNvPr id="1026" name="Picture 2" descr="Microsoft PowerPoint logo and symbol, meaning, history, PNG">
            <a:extLst>
              <a:ext uri="{FF2B5EF4-FFF2-40B4-BE49-F238E27FC236}">
                <a16:creationId xmlns:a16="http://schemas.microsoft.com/office/drawing/2014/main" id="{3CADEE60-4CD6-4D33-9F70-ADD5F62742AA}"/>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65955" y="3711464"/>
            <a:ext cx="855580" cy="5347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A212330A-7D04-44B8-A95F-3BF728D9B612}"/>
              </a:ext>
            </a:extLst>
          </p:cNvPr>
          <p:cNvSpPr/>
          <p:nvPr/>
        </p:nvSpPr>
        <p:spPr>
          <a:xfrm>
            <a:off x="503486" y="2454411"/>
            <a:ext cx="1219221" cy="6465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npm</a:t>
            </a:r>
            <a:r>
              <a:rPr lang="en-US" dirty="0"/>
              <a:t> module </a:t>
            </a:r>
            <a:r>
              <a:rPr lang="en-US" dirty="0" err="1"/>
              <a:t>PptxGenJS</a:t>
            </a:r>
            <a:endParaRPr lang="en-US" dirty="0"/>
          </a:p>
        </p:txBody>
      </p:sp>
      <p:pic>
        <p:nvPicPr>
          <p:cNvPr id="29" name="Snagit_SNG83B">
            <a:extLst>
              <a:ext uri="{FF2B5EF4-FFF2-40B4-BE49-F238E27FC236}">
                <a16:creationId xmlns:a16="http://schemas.microsoft.com/office/drawing/2014/main" id="{8C076D71-F912-42D7-8A3E-0CE48A8692C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48971" y="2019591"/>
            <a:ext cx="903568" cy="716035"/>
          </a:xfrm>
          <a:prstGeom prst="rect">
            <a:avLst/>
          </a:prstGeom>
        </p:spPr>
      </p:pic>
      <p:sp>
        <p:nvSpPr>
          <p:cNvPr id="31" name="Arrow: Down 30">
            <a:extLst>
              <a:ext uri="{FF2B5EF4-FFF2-40B4-BE49-F238E27FC236}">
                <a16:creationId xmlns:a16="http://schemas.microsoft.com/office/drawing/2014/main" id="{9431D5A1-2FCF-4325-B87A-CD95649BAD39}"/>
              </a:ext>
            </a:extLst>
          </p:cNvPr>
          <p:cNvSpPr/>
          <p:nvPr/>
        </p:nvSpPr>
        <p:spPr>
          <a:xfrm>
            <a:off x="2166304" y="1772279"/>
            <a:ext cx="280458" cy="12802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Snagit_SNG85A">
            <a:extLst>
              <a:ext uri="{FF2B5EF4-FFF2-40B4-BE49-F238E27FC236}">
                <a16:creationId xmlns:a16="http://schemas.microsoft.com/office/drawing/2014/main" id="{6ADF5592-4A13-43A3-B9EA-BB7B374BFFA2}"/>
              </a:ext>
            </a:extLst>
          </p:cNvPr>
          <p:cNvPicPr>
            <a:picLocks noChangeAspect="1"/>
          </p:cNvPicPr>
          <p:nvPr/>
        </p:nvPicPr>
        <p:blipFill>
          <a:blip r:embed="rId12"/>
          <a:stretch>
            <a:fillRect/>
          </a:stretch>
        </p:blipFill>
        <p:spPr>
          <a:xfrm>
            <a:off x="6028103" y="2738605"/>
            <a:ext cx="1855740" cy="951480"/>
          </a:xfrm>
          <a:prstGeom prst="rect">
            <a:avLst/>
          </a:prstGeom>
          <a:ln>
            <a:noFill/>
          </a:ln>
          <a:effectLst>
            <a:outerShdw blurRad="292100" dist="139700" dir="2700000" algn="tl" rotWithShape="0">
              <a:srgbClr val="333333">
                <a:alpha val="65000"/>
              </a:srgbClr>
            </a:outerShdw>
          </a:effectLst>
        </p:spPr>
      </p:pic>
      <p:pic>
        <p:nvPicPr>
          <p:cNvPr id="21" name="Snagit_SNG831">
            <a:extLst>
              <a:ext uri="{FF2B5EF4-FFF2-40B4-BE49-F238E27FC236}">
                <a16:creationId xmlns:a16="http://schemas.microsoft.com/office/drawing/2014/main" id="{5F0DB2E2-FB25-464F-B7C2-149DE7A8A08F}"/>
              </a:ext>
            </a:extLst>
          </p:cNvPr>
          <p:cNvPicPr>
            <a:picLocks noChangeAspect="1"/>
          </p:cNvPicPr>
          <p:nvPr/>
        </p:nvPicPr>
        <p:blipFill>
          <a:blip r:embed="rId13"/>
          <a:stretch>
            <a:fillRect/>
          </a:stretch>
        </p:blipFill>
        <p:spPr>
          <a:xfrm>
            <a:off x="7576694" y="1929844"/>
            <a:ext cx="1285382" cy="1203943"/>
          </a:xfrm>
          <a:prstGeom prst="rect">
            <a:avLst/>
          </a:prstGeom>
          <a:ln>
            <a:noFill/>
          </a:ln>
          <a:effectLst>
            <a:outerShdw blurRad="292100" dist="139700" dir="2700000" algn="tl" rotWithShape="0">
              <a:srgbClr val="333333">
                <a:alpha val="65000"/>
              </a:srgbClr>
            </a:outerShdw>
          </a:effectLst>
        </p:spPr>
      </p:pic>
      <p:pic>
        <p:nvPicPr>
          <p:cNvPr id="23" name="Snagit_SNG84A">
            <a:extLst>
              <a:ext uri="{FF2B5EF4-FFF2-40B4-BE49-F238E27FC236}">
                <a16:creationId xmlns:a16="http://schemas.microsoft.com/office/drawing/2014/main" id="{2A622256-EF55-4A3B-856A-08832412F05B}"/>
              </a:ext>
            </a:extLst>
          </p:cNvPr>
          <p:cNvPicPr>
            <a:picLocks noChangeAspect="1"/>
          </p:cNvPicPr>
          <p:nvPr/>
        </p:nvPicPr>
        <p:blipFill>
          <a:blip r:embed="rId14"/>
          <a:stretch>
            <a:fillRect/>
          </a:stretch>
        </p:blipFill>
        <p:spPr>
          <a:xfrm>
            <a:off x="6365351" y="1612280"/>
            <a:ext cx="940582" cy="108233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096E309-09E4-4290-B679-E4D2A9D46D94}"/>
              </a:ext>
            </a:extLst>
          </p:cNvPr>
          <p:cNvPicPr>
            <a:picLocks noChangeAspect="1"/>
          </p:cNvPicPr>
          <p:nvPr/>
        </p:nvPicPr>
        <p:blipFill>
          <a:blip r:embed="rId15"/>
          <a:stretch>
            <a:fillRect/>
          </a:stretch>
        </p:blipFill>
        <p:spPr>
          <a:xfrm>
            <a:off x="7092811" y="3505118"/>
            <a:ext cx="1654155" cy="1031709"/>
          </a:xfrm>
          <a:prstGeom prst="rect">
            <a:avLst/>
          </a:prstGeom>
          <a:ln>
            <a:noFill/>
          </a:ln>
          <a:effectLst>
            <a:outerShdw blurRad="292100" dist="139700" dir="2700000" algn="tl" rotWithShape="0">
              <a:srgbClr val="333333">
                <a:alpha val="65000"/>
              </a:srgbClr>
            </a:outerShdw>
          </a:effectLst>
        </p:spPr>
      </p:pic>
      <p:cxnSp>
        <p:nvCxnSpPr>
          <p:cNvPr id="15" name="Connector: Elbow 14">
            <a:extLst>
              <a:ext uri="{FF2B5EF4-FFF2-40B4-BE49-F238E27FC236}">
                <a16:creationId xmlns:a16="http://schemas.microsoft.com/office/drawing/2014/main" id="{FA1677B2-E8CA-43E3-B8DC-00B5EEB3FD9D}"/>
              </a:ext>
            </a:extLst>
          </p:cNvPr>
          <p:cNvCxnSpPr>
            <a:cxnSpLocks/>
            <a:stCxn id="12" idx="1"/>
            <a:endCxn id="30" idx="3"/>
          </p:cNvCxnSpPr>
          <p:nvPr/>
        </p:nvCxnSpPr>
        <p:spPr>
          <a:xfrm rot="10800000" flipV="1">
            <a:off x="1722708" y="1615272"/>
            <a:ext cx="357255" cy="1162416"/>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5DFF3B9-B4D3-4CC4-9143-4B6C1D6A7D8D}"/>
              </a:ext>
            </a:extLst>
          </p:cNvPr>
          <p:cNvPicPr>
            <a:picLocks noChangeAspect="1"/>
          </p:cNvPicPr>
          <p:nvPr/>
        </p:nvPicPr>
        <p:blipFill>
          <a:blip r:embed="rId16"/>
          <a:stretch>
            <a:fillRect/>
          </a:stretch>
        </p:blipFill>
        <p:spPr>
          <a:xfrm>
            <a:off x="2747585" y="2503995"/>
            <a:ext cx="2977811" cy="2306290"/>
          </a:xfrm>
          <a:prstGeom prst="rect">
            <a:avLst/>
          </a:prstGeom>
          <a:ln>
            <a:noFill/>
          </a:ln>
          <a:effectLst>
            <a:outerShdw blurRad="292100" dist="139700" dir="2700000" algn="tl" rotWithShape="0">
              <a:srgbClr val="333333">
                <a:alpha val="65000"/>
              </a:srgbClr>
            </a:outerShdw>
          </a:effectLst>
        </p:spPr>
      </p:pic>
      <p:sp>
        <p:nvSpPr>
          <p:cNvPr id="26" name="Rectangle: Rounded Corners 25">
            <a:extLst>
              <a:ext uri="{FF2B5EF4-FFF2-40B4-BE49-F238E27FC236}">
                <a16:creationId xmlns:a16="http://schemas.microsoft.com/office/drawing/2014/main" id="{62182CFA-2B93-48A2-9F1B-2284AB72E2FB}"/>
              </a:ext>
            </a:extLst>
          </p:cNvPr>
          <p:cNvSpPr/>
          <p:nvPr/>
        </p:nvSpPr>
        <p:spPr>
          <a:xfrm>
            <a:off x="310035" y="304353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svg2img</a:t>
            </a:r>
          </a:p>
        </p:txBody>
      </p:sp>
      <p:sp>
        <p:nvSpPr>
          <p:cNvPr id="28" name="Rectangle: Rounded Corners 27">
            <a:extLst>
              <a:ext uri="{FF2B5EF4-FFF2-40B4-BE49-F238E27FC236}">
                <a16:creationId xmlns:a16="http://schemas.microsoft.com/office/drawing/2014/main" id="{26165D45-8D54-4CAE-8539-2FD9BA802ACF}"/>
              </a:ext>
            </a:extLst>
          </p:cNvPr>
          <p:cNvSpPr/>
          <p:nvPr/>
        </p:nvSpPr>
        <p:spPr>
          <a:xfrm>
            <a:off x="129898" y="345929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Jimp</a:t>
            </a:r>
          </a:p>
        </p:txBody>
      </p:sp>
      <p:pic>
        <p:nvPicPr>
          <p:cNvPr id="5122" name="Picture 2">
            <a:extLst>
              <a:ext uri="{FF2B5EF4-FFF2-40B4-BE49-F238E27FC236}">
                <a16:creationId xmlns:a16="http://schemas.microsoft.com/office/drawing/2014/main" id="{C0878DE6-DD19-49FF-B781-FD8E711F0484}"/>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058" y="3640201"/>
            <a:ext cx="446488" cy="4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2" presetClass="entr" presetSubtype="1"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250" fill="hold"/>
                                        <p:tgtEl>
                                          <p:spTgt spid="16"/>
                                        </p:tgtEl>
                                        <p:attrNameLst>
                                          <p:attrName>ppt_x</p:attrName>
                                        </p:attrNameLst>
                                      </p:cBhvr>
                                      <p:tavLst>
                                        <p:tav tm="0">
                                          <p:val>
                                            <p:strVal val="#ppt_x"/>
                                          </p:val>
                                        </p:tav>
                                        <p:tav tm="100000">
                                          <p:val>
                                            <p:strVal val="#ppt_x"/>
                                          </p:val>
                                        </p:tav>
                                      </p:tavLst>
                                    </p:anim>
                                    <p:anim calcmode="lin" valueType="num">
                                      <p:cBhvr additive="base">
                                        <p:cTn id="26" dur="125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92B-5F1E-4AE5-A6B3-C0B496A56382}"/>
              </a:ext>
            </a:extLst>
          </p:cNvPr>
          <p:cNvSpPr>
            <a:spLocks noGrp="1"/>
          </p:cNvSpPr>
          <p:nvPr>
            <p:ph type="title"/>
          </p:nvPr>
        </p:nvSpPr>
        <p:spPr>
          <a:xfrm>
            <a:off x="720001" y="936247"/>
            <a:ext cx="7703999" cy="2520000"/>
          </a:xfrm>
        </p:spPr>
        <p:txBody>
          <a:bodyPr/>
          <a:lstStyle/>
          <a:p>
            <a:pPr marL="0" marR="0">
              <a:lnSpc>
                <a:spcPct val="105000"/>
              </a:lnSpc>
              <a:spcBef>
                <a:spcPts val="0"/>
              </a:spcBef>
              <a:spcAft>
                <a:spcPts val="800"/>
              </a:spcAft>
            </a:pPr>
            <a:r>
              <a:rPr lang="en-US" sz="2400" dirty="0">
                <a:effectLst/>
                <a:latin typeface="Calibri" panose="020F0502020204030204" pitchFamily="34" charset="0"/>
                <a:ea typeface="Calibri" panose="020F0502020204030204" pitchFamily="34" charset="0"/>
              </a:rPr>
              <a:t>TL;DR </a:t>
            </a:r>
            <a:br>
              <a:rPr lang="en-US" sz="2400"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are a programmer and do any work at all with web browsers, this session can change your professional life. </a:t>
            </a:r>
            <a:br>
              <a:rPr lang="en-US" sz="2400" i="1" dirty="0">
                <a:effectLst/>
                <a:latin typeface="Calibri" panose="020F0502020204030204" pitchFamily="34" charset="0"/>
                <a:ea typeface="Calibri" panose="020F0502020204030204" pitchFamily="34" charset="0"/>
              </a:rPr>
            </a:br>
            <a:br>
              <a:rPr lang="en-US" sz="2400" i="1"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do web development, integration, data engineering, DevOps automation, test engineering, then make sure to attend this session. (if you are a designer or solution architect – you need to be aware as well)</a:t>
            </a:r>
            <a:endParaRPr lang="en-US" sz="2400" dirty="0">
              <a:effectLst/>
              <a:latin typeface="Calibri" panose="020F0502020204030204" pitchFamily="34" charset="0"/>
              <a:ea typeface="Calibri" panose="020F0502020204030204" pitchFamily="34" charset="0"/>
            </a:endParaRPr>
          </a:p>
        </p:txBody>
      </p:sp>
      <p:sp>
        <p:nvSpPr>
          <p:cNvPr id="4" name="Footer Placeholder 3">
            <a:extLst>
              <a:ext uri="{FF2B5EF4-FFF2-40B4-BE49-F238E27FC236}">
                <a16:creationId xmlns:a16="http://schemas.microsoft.com/office/drawing/2014/main" id="{03A4555C-D0CD-4EF1-B665-035B54ECBA40}"/>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2920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How?</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5626093" cy="400474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6346092" y="3524078"/>
            <a:ext cx="2633848" cy="1355739"/>
          </a:xfrm>
          <a:prstGeom prst="rect">
            <a:avLst/>
          </a:prstGeom>
        </p:spPr>
      </p:pic>
      <p:sp>
        <p:nvSpPr>
          <p:cNvPr id="3" name="Rectangle 2">
            <a:extLst>
              <a:ext uri="{FF2B5EF4-FFF2-40B4-BE49-F238E27FC236}">
                <a16:creationId xmlns:a16="http://schemas.microsoft.com/office/drawing/2014/main" id="{81CB4AFD-2C3D-403C-B573-BC7C5FD8F543}"/>
              </a:ext>
            </a:extLst>
          </p:cNvPr>
          <p:cNvSpPr/>
          <p:nvPr/>
        </p:nvSpPr>
        <p:spPr>
          <a:xfrm>
            <a:off x="719999" y="95754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A39CCE-A1B0-4C6C-B024-443AF69D1257}"/>
              </a:ext>
            </a:extLst>
          </p:cNvPr>
          <p:cNvSpPr/>
          <p:nvPr/>
        </p:nvSpPr>
        <p:spPr>
          <a:xfrm>
            <a:off x="3675045" y="149856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Warning Logos">
            <a:extLst>
              <a:ext uri="{FF2B5EF4-FFF2-40B4-BE49-F238E27FC236}">
                <a16:creationId xmlns:a16="http://schemas.microsoft.com/office/drawing/2014/main" id="{B547747A-F661-46FA-BB58-E3397782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971" y="872270"/>
            <a:ext cx="2040425" cy="16994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A54FBBD-6273-4F55-A70F-5DABBE0DACD3}"/>
              </a:ext>
            </a:extLst>
          </p:cNvPr>
          <p:cNvSpPr/>
          <p:nvPr/>
        </p:nvSpPr>
        <p:spPr>
          <a:xfrm>
            <a:off x="6908614" y="2632620"/>
            <a:ext cx="1885868" cy="391934"/>
          </a:xfrm>
          <a:prstGeom prst="roundRect">
            <a:avLst/>
          </a:prstGeom>
          <a:solidFill>
            <a:schemeClr val="bg1">
              <a:lumMod val="9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86D315D-BF8E-4679-AEC3-EF6F23467992}"/>
              </a:ext>
            </a:extLst>
          </p:cNvPr>
          <p:cNvSpPr txBox="1"/>
          <p:nvPr/>
        </p:nvSpPr>
        <p:spPr>
          <a:xfrm>
            <a:off x="7094888" y="2665667"/>
            <a:ext cx="1590179" cy="276999"/>
          </a:xfrm>
          <a:prstGeom prst="rect">
            <a:avLst/>
          </a:prstGeom>
          <a:noFill/>
        </p:spPr>
        <p:txBody>
          <a:bodyPr wrap="none" lIns="0" tIns="0" rIns="0" bIns="0" rtlCol="0">
            <a:spAutoFit/>
          </a:bodyPr>
          <a:lstStyle/>
          <a:p>
            <a:r>
              <a:rPr lang="en-US" sz="1800" b="1" dirty="0"/>
              <a:t>Program Code</a:t>
            </a:r>
          </a:p>
        </p:txBody>
      </p:sp>
    </p:spTree>
    <p:extLst>
      <p:ext uri="{BB962C8B-B14F-4D97-AF65-F5344CB8AC3E}">
        <p14:creationId xmlns:p14="http://schemas.microsoft.com/office/powerpoint/2010/main" val="41071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1+#ppt_w/2"/>
                                          </p:val>
                                        </p:tav>
                                        <p:tav tm="100000">
                                          <p:val>
                                            <p:strVal val="#ppt_x"/>
                                          </p:val>
                                        </p:tav>
                                      </p:tavLst>
                                    </p:anim>
                                    <p:anim calcmode="lin" valueType="num">
                                      <p:cBhvr additive="base">
                                        <p:cTn id="18" dur="500" fill="hold"/>
                                        <p:tgtEl>
                                          <p:spTgt spid="614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Hello World of Playwright Demos</a:t>
            </a:r>
          </a:p>
        </p:txBody>
      </p:sp>
      <p:sp>
        <p:nvSpPr>
          <p:cNvPr id="3" name="Content Placeholder 2">
            <a:extLst>
              <a:ext uri="{FF2B5EF4-FFF2-40B4-BE49-F238E27FC236}">
                <a16:creationId xmlns:a16="http://schemas.microsoft.com/office/drawing/2014/main" id="{BD248162-E5F9-4401-BF49-AB5FA9D4A5AB}"/>
              </a:ext>
            </a:extLst>
          </p:cNvPr>
          <p:cNvSpPr>
            <a:spLocks noGrp="1"/>
          </p:cNvSpPr>
          <p:nvPr>
            <p:ph idx="1"/>
          </p:nvPr>
        </p:nvSpPr>
        <p:spPr>
          <a:xfrm>
            <a:off x="720003" y="936000"/>
            <a:ext cx="7697166" cy="3780000"/>
          </a:xfrm>
        </p:spPr>
        <p:txBody>
          <a:bodyPr/>
          <a:lstStyle/>
          <a:p>
            <a:pPr marL="0" indent="0">
              <a:buNone/>
            </a:pPr>
            <a:r>
              <a:rPr lang="en-US" sz="1600" b="0" dirty="0">
                <a:solidFill>
                  <a:srgbClr val="008000"/>
                </a:solidFill>
                <a:effectLst/>
                <a:latin typeface="Consolas" panose="020B0609020204030204" pitchFamily="49" charset="0"/>
              </a:rPr>
              <a:t>//navigate to http://whatsmyuseragent.org and take a screenshot.</a:t>
            </a:r>
            <a:endParaRPr lang="en-US" sz="1600" b="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355600" y="1389895"/>
            <a:ext cx="8548914" cy="3385542"/>
          </a:xfrm>
          <a:prstGeom prst="rect">
            <a:avLst/>
          </a:prstGeom>
          <a:solidFill>
            <a:schemeClr val="bg1">
              <a:lumMod val="95000"/>
            </a:schemeClr>
          </a:solidFill>
        </p:spPr>
        <p:txBody>
          <a:bodyPr wrap="square" lIns="0" tIns="0" rIns="0" bIns="0" rtlCol="0">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 chromium } = require(</a:t>
            </a:r>
            <a:r>
              <a:rPr lang="en-US" sz="2000" b="0" dirty="0">
                <a:solidFill>
                  <a:srgbClr val="A31515"/>
                </a:solidFill>
                <a:effectLst/>
                <a:latin typeface="Consolas" panose="020B0609020204030204" pitchFamily="49" charset="0"/>
              </a:rPr>
              <a:t>'playwright’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start headless embedded browser</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browser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chromium.launch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headless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page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browser.newPage</a:t>
            </a:r>
            <a:r>
              <a:rPr lang="en-US" sz="2000" b="0" dirty="0">
                <a:solidFill>
                  <a:srgbClr val="000000"/>
                </a:solidFill>
                <a:effectLst/>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navigate to </a:t>
            </a:r>
            <a:r>
              <a:rPr lang="en-US" sz="1600" dirty="0" err="1">
                <a:solidFill>
                  <a:srgbClr val="008000"/>
                </a:solidFill>
                <a:latin typeface="Consolas" panose="020B0609020204030204" pitchFamily="49" charset="0"/>
              </a:rPr>
              <a:t>thesite</a:t>
            </a:r>
            <a:endParaRPr lang="en-US" sz="1600" dirty="0">
              <a:solidFill>
                <a:srgbClr val="008000"/>
              </a:solidFill>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page.goto</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'http://whatsmyuseragent.org/'</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page.screenshot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path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 `</a:t>
            </a:r>
            <a:r>
              <a:rPr lang="en-US" sz="2000" dirty="0">
                <a:solidFill>
                  <a:srgbClr val="A31515"/>
                </a:solidFill>
                <a:latin typeface="Consolas" panose="020B0609020204030204" pitchFamily="49" charset="0"/>
              </a:rPr>
              <a:t>myuseragent-snap</a:t>
            </a:r>
            <a:r>
              <a:rPr lang="en-US" sz="2000" b="0" dirty="0">
                <a:solidFill>
                  <a:srgbClr val="A31515"/>
                </a:solidFill>
                <a:effectLst/>
                <a:latin typeface="Consolas" panose="020B0609020204030204" pitchFamily="49" charset="0"/>
              </a:rPr>
              <a:t>.png`</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browser.close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endParaRPr lang="en-US" sz="1600" dirty="0"/>
          </a:p>
        </p:txBody>
      </p:sp>
    </p:spTree>
    <p:extLst>
      <p:ext uri="{BB962C8B-B14F-4D97-AF65-F5344CB8AC3E}">
        <p14:creationId xmlns:p14="http://schemas.microsoft.com/office/powerpoint/2010/main" val="601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C495-F9A8-4228-B5DE-515C73F6CCC2}"/>
              </a:ext>
            </a:extLst>
          </p:cNvPr>
          <p:cNvSpPr>
            <a:spLocks noGrp="1"/>
          </p:cNvSpPr>
          <p:nvPr>
            <p:ph type="title"/>
          </p:nvPr>
        </p:nvSpPr>
        <p:spPr/>
        <p:txBody>
          <a:bodyPr/>
          <a:lstStyle/>
          <a:p>
            <a:r>
              <a:rPr lang="en-US" dirty="0"/>
              <a:t>Playwright Resources</a:t>
            </a:r>
          </a:p>
        </p:txBody>
      </p:sp>
      <p:sp>
        <p:nvSpPr>
          <p:cNvPr id="3" name="Content Placeholder 2">
            <a:extLst>
              <a:ext uri="{FF2B5EF4-FFF2-40B4-BE49-F238E27FC236}">
                <a16:creationId xmlns:a16="http://schemas.microsoft.com/office/drawing/2014/main" id="{C3B74551-B2D2-40A7-A04A-286D2ECD951E}"/>
              </a:ext>
            </a:extLst>
          </p:cNvPr>
          <p:cNvSpPr>
            <a:spLocks noGrp="1"/>
          </p:cNvSpPr>
          <p:nvPr>
            <p:ph idx="1"/>
          </p:nvPr>
        </p:nvSpPr>
        <p:spPr/>
        <p:txBody>
          <a:bodyPr/>
          <a:lstStyle/>
          <a:p>
            <a:r>
              <a:rPr lang="en-US" dirty="0"/>
              <a:t>Home-page: https://playwright.dev/</a:t>
            </a:r>
          </a:p>
          <a:p>
            <a:r>
              <a:rPr lang="en-US" dirty="0"/>
              <a:t>API docs</a:t>
            </a:r>
          </a:p>
          <a:p>
            <a:r>
              <a:rPr lang="en-US" dirty="0"/>
              <a:t>Headless Testing &amp;</a:t>
            </a:r>
            <a:br>
              <a:rPr lang="en-US" dirty="0"/>
            </a:br>
            <a:r>
              <a:rPr lang="en-US" sz="1200" dirty="0"/>
              <a:t>- </a:t>
            </a:r>
            <a:r>
              <a:rPr lang="en-US" sz="1200" dirty="0" err="1"/>
              <a:t>theheadless.dev</a:t>
            </a:r>
            <a:r>
              <a:rPr lang="en-US" sz="1200" dirty="0"/>
              <a:t>/</a:t>
            </a:r>
            <a:br>
              <a:rPr lang="en-US" sz="1200" dirty="0"/>
            </a:br>
            <a:r>
              <a:rPr lang="en-US" sz="1200" dirty="0"/>
              <a:t>- headlesstesting.com/support/start/playwright.html</a:t>
            </a:r>
          </a:p>
        </p:txBody>
      </p:sp>
      <p:sp>
        <p:nvSpPr>
          <p:cNvPr id="4" name="Footer Placeholder 3">
            <a:extLst>
              <a:ext uri="{FF2B5EF4-FFF2-40B4-BE49-F238E27FC236}">
                <a16:creationId xmlns:a16="http://schemas.microsoft.com/office/drawing/2014/main" id="{841C9501-118D-49D5-AB4A-63DB5741F7A6}"/>
              </a:ext>
            </a:extLst>
          </p:cNvPr>
          <p:cNvSpPr>
            <a:spLocks noGrp="1"/>
          </p:cNvSpPr>
          <p:nvPr>
            <p:ph type="ftr" sz="quarter" idx="11"/>
          </p:nvPr>
        </p:nvSpPr>
        <p:spPr/>
        <p:txBody>
          <a:bodyPr/>
          <a:lstStyle/>
          <a:p>
            <a:r>
              <a:rPr lang="en-US"/>
              <a:t>2021 | Playwright browser automation</a:t>
            </a:r>
            <a:endParaRPr lang="nl-NL"/>
          </a:p>
        </p:txBody>
      </p:sp>
      <p:pic>
        <p:nvPicPr>
          <p:cNvPr id="6" name="Snagit_SNG83E">
            <a:extLst>
              <a:ext uri="{FF2B5EF4-FFF2-40B4-BE49-F238E27FC236}">
                <a16:creationId xmlns:a16="http://schemas.microsoft.com/office/drawing/2014/main" id="{F8DB91EE-C8A4-4CBD-B8BA-5DA8CAE8F177}"/>
              </a:ext>
            </a:extLst>
          </p:cNvPr>
          <p:cNvPicPr>
            <a:picLocks noChangeAspect="1"/>
          </p:cNvPicPr>
          <p:nvPr/>
        </p:nvPicPr>
        <p:blipFill>
          <a:blip r:embed="rId2"/>
          <a:stretch>
            <a:fillRect/>
          </a:stretch>
        </p:blipFill>
        <p:spPr>
          <a:xfrm>
            <a:off x="4890854" y="195386"/>
            <a:ext cx="4090600" cy="1921730"/>
          </a:xfrm>
          <a:prstGeom prst="rect">
            <a:avLst/>
          </a:prstGeom>
        </p:spPr>
      </p:pic>
      <p:pic>
        <p:nvPicPr>
          <p:cNvPr id="8" name="Snagit_SNG826">
            <a:extLst>
              <a:ext uri="{FF2B5EF4-FFF2-40B4-BE49-F238E27FC236}">
                <a16:creationId xmlns:a16="http://schemas.microsoft.com/office/drawing/2014/main" id="{951C1CE1-8859-47D3-87D3-48D059208778}"/>
              </a:ext>
            </a:extLst>
          </p:cNvPr>
          <p:cNvPicPr>
            <a:picLocks noChangeAspect="1"/>
          </p:cNvPicPr>
          <p:nvPr/>
        </p:nvPicPr>
        <p:blipFill>
          <a:blip r:embed="rId3"/>
          <a:stretch>
            <a:fillRect/>
          </a:stretch>
        </p:blipFill>
        <p:spPr>
          <a:xfrm>
            <a:off x="4483568" y="1989157"/>
            <a:ext cx="4415692" cy="2074455"/>
          </a:xfrm>
          <a:prstGeom prst="rect">
            <a:avLst/>
          </a:prstGeom>
        </p:spPr>
      </p:pic>
      <p:pic>
        <p:nvPicPr>
          <p:cNvPr id="10" name="Snagit_SNG82B">
            <a:extLst>
              <a:ext uri="{FF2B5EF4-FFF2-40B4-BE49-F238E27FC236}">
                <a16:creationId xmlns:a16="http://schemas.microsoft.com/office/drawing/2014/main" id="{1693F3BA-1D1F-49B4-BEAC-0694E8647DFE}"/>
              </a:ext>
            </a:extLst>
          </p:cNvPr>
          <p:cNvPicPr>
            <a:picLocks noChangeAspect="1"/>
          </p:cNvPicPr>
          <p:nvPr/>
        </p:nvPicPr>
        <p:blipFill>
          <a:blip r:embed="rId4"/>
          <a:stretch>
            <a:fillRect/>
          </a:stretch>
        </p:blipFill>
        <p:spPr>
          <a:xfrm>
            <a:off x="481399" y="2794270"/>
            <a:ext cx="4090601" cy="1921730"/>
          </a:xfrm>
          <a:prstGeom prst="rect">
            <a:avLst/>
          </a:prstGeom>
        </p:spPr>
      </p:pic>
    </p:spTree>
    <p:extLst>
      <p:ext uri="{BB962C8B-B14F-4D97-AF65-F5344CB8AC3E}">
        <p14:creationId xmlns:p14="http://schemas.microsoft.com/office/powerpoint/2010/main" val="7519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83" y="3894015"/>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4190314" y="2980973"/>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1393888" y="2466905"/>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1494389" y="3185082"/>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2273811" y="3208407"/>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9797" y="2539366"/>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3580140" y="985790"/>
            <a:ext cx="5380868" cy="1460700"/>
          </a:xfrm>
          <a:prstGeom prst="rect">
            <a:avLst/>
          </a:prstGeom>
          <a:ln>
            <a:noFill/>
          </a:ln>
          <a:effectLst>
            <a:outerShdw blurRad="292100" dist="139700" dir="2700000" algn="tl" rotWithShape="0">
              <a:srgbClr val="333333">
                <a:alpha val="65000"/>
              </a:srgbClr>
            </a:outerShdw>
          </a:effectLst>
        </p:spPr>
      </p:pic>
      <p:sp>
        <p:nvSpPr>
          <p:cNvPr id="5" name="Speech Bubble: Rectangle 4">
            <a:extLst>
              <a:ext uri="{FF2B5EF4-FFF2-40B4-BE49-F238E27FC236}">
                <a16:creationId xmlns:a16="http://schemas.microsoft.com/office/drawing/2014/main" id="{A91E53B3-96E3-4794-AD52-2EE38887033D}"/>
              </a:ext>
            </a:extLst>
          </p:cNvPr>
          <p:cNvSpPr/>
          <p:nvPr/>
        </p:nvSpPr>
        <p:spPr>
          <a:xfrm>
            <a:off x="2698967" y="143322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21" name="Speech Bubble: Rectangle 20">
            <a:extLst>
              <a:ext uri="{FF2B5EF4-FFF2-40B4-BE49-F238E27FC236}">
                <a16:creationId xmlns:a16="http://schemas.microsoft.com/office/drawing/2014/main" id="{0B13167E-616E-4CC2-AB6F-513217A49282}"/>
              </a:ext>
            </a:extLst>
          </p:cNvPr>
          <p:cNvSpPr/>
          <p:nvPr/>
        </p:nvSpPr>
        <p:spPr>
          <a:xfrm>
            <a:off x="6588000" y="265840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79463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3893374"/>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true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`https://translate.google.com/?</a:t>
            </a:r>
            <a:r>
              <a:rPr lang="en-US" sz="1100" b="0" dirty="0" err="1">
                <a:solidFill>
                  <a:srgbClr val="A31515"/>
                </a:solidFill>
                <a:effectLst/>
                <a:latin typeface="Consolas" panose="020B0609020204030204" pitchFamily="49" charset="0"/>
              </a:rPr>
              <a:t>sl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sourceLanguage</a:t>
            </a:r>
            <a:r>
              <a:rPr lang="en-US" sz="1100" b="0" dirty="0">
                <a:solidFill>
                  <a:srgbClr val="A31515"/>
                </a:solidFill>
                <a:effectLst/>
                <a:latin typeface="Consolas" panose="020B0609020204030204" pitchFamily="49" charset="0"/>
              </a:rPr>
              <a:t>}&amp;</a:t>
            </a:r>
            <a:r>
              <a:rPr lang="en-US" sz="1100" b="0" dirty="0" err="1">
                <a:solidFill>
                  <a:srgbClr val="A31515"/>
                </a:solidFill>
                <a:effectLst/>
                <a:latin typeface="Consolas" panose="020B0609020204030204" pitchFamily="49" charset="0"/>
              </a:rPr>
              <a:t>tl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targetLanguage</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page.waitForSelector</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a:t>
            </a:r>
          </a:p>
        </p:txBody>
      </p:sp>
      <p:pic>
        <p:nvPicPr>
          <p:cNvPr id="8" name="Picture 2" descr="Auto-Translation with Google Translate - Translation.io">
            <a:extLst>
              <a:ext uri="{FF2B5EF4-FFF2-40B4-BE49-F238E27FC236}">
                <a16:creationId xmlns:a16="http://schemas.microsoft.com/office/drawing/2014/main" id="{8A3AC375-16EC-422B-A53B-EAA06AB8F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2528" y="1170503"/>
            <a:ext cx="2146624" cy="4293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02D2DFF-C80C-4EBD-82F8-C87CB7B3A0B3}"/>
              </a:ext>
            </a:extLst>
          </p:cNvPr>
          <p:cNvCxnSpPr/>
          <p:nvPr/>
        </p:nvCxnSpPr>
        <p:spPr>
          <a:xfrm>
            <a:off x="4137660" y="937260"/>
            <a:ext cx="7620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4FD85F-257E-478D-B921-7FF4A7E5D9EB}"/>
              </a:ext>
            </a:extLst>
          </p:cNvPr>
          <p:cNvCxnSpPr/>
          <p:nvPr/>
        </p:nvCxnSpPr>
        <p:spPr>
          <a:xfrm>
            <a:off x="5349240" y="937260"/>
            <a:ext cx="12573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FD9C837-F8F6-4478-B78A-EB16C77C004E}"/>
              </a:ext>
            </a:extLst>
          </p:cNvPr>
          <p:cNvPicPr>
            <a:picLocks noChangeAspect="1"/>
          </p:cNvPicPr>
          <p:nvPr/>
        </p:nvPicPr>
        <p:blipFill>
          <a:blip r:embed="rId3"/>
          <a:stretch>
            <a:fillRect/>
          </a:stretch>
        </p:blipFill>
        <p:spPr>
          <a:xfrm>
            <a:off x="3486355" y="2571750"/>
            <a:ext cx="5380868" cy="146070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45813110-F8CB-4FA1-8957-294B4C30A4D9}"/>
              </a:ext>
            </a:extLst>
          </p:cNvPr>
          <p:cNvSpPr/>
          <p:nvPr/>
        </p:nvSpPr>
        <p:spPr>
          <a:xfrm>
            <a:off x="2605182" y="301918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13" name="Speech Bubble: Rectangle 12">
            <a:extLst>
              <a:ext uri="{FF2B5EF4-FFF2-40B4-BE49-F238E27FC236}">
                <a16:creationId xmlns:a16="http://schemas.microsoft.com/office/drawing/2014/main" id="{733D49A2-91CE-401A-B971-83316A69BF08}"/>
              </a:ext>
            </a:extLst>
          </p:cNvPr>
          <p:cNvSpPr/>
          <p:nvPr/>
        </p:nvSpPr>
        <p:spPr>
          <a:xfrm>
            <a:off x="6494215" y="424436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340644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const browser = await </a:t>
            </a:r>
            <a:r>
              <a:rPr lang="en-US" sz="1100" b="0" dirty="0" err="1">
                <a:solidFill>
                  <a:schemeClr val="bg1">
                    <a:lumMod val="50000"/>
                  </a:schemeClr>
                </a:solidFill>
                <a:effectLst/>
                <a:latin typeface="Consolas" panose="020B0609020204030204" pitchFamily="49" charset="0"/>
              </a:rPr>
              <a:t>chromium.launch</a:t>
            </a:r>
            <a:r>
              <a:rPr lang="en-US" sz="1100" b="0" dirty="0">
                <a:solidFill>
                  <a:schemeClr val="bg1">
                    <a:lumMod val="50000"/>
                  </a:schemeClr>
                </a:solidFill>
                <a:effectLst/>
                <a:latin typeface="Consolas" panose="020B0609020204030204" pitchFamily="49" charset="0"/>
              </a:rPr>
              <a:t>({ headless: true })</a:t>
            </a:r>
          </a:p>
          <a:p>
            <a:r>
              <a:rPr lang="en-US" sz="1100" b="0" dirty="0">
                <a:solidFill>
                  <a:schemeClr val="bg1">
                    <a:lumMod val="50000"/>
                  </a:schemeClr>
                </a:solidFill>
                <a:effectLst/>
                <a:latin typeface="Consolas" panose="020B0609020204030204" pitchFamily="49" charset="0"/>
              </a:rPr>
              <a:t>    const context = await </a:t>
            </a:r>
            <a:r>
              <a:rPr lang="en-US" sz="1100" b="0" dirty="0" err="1">
                <a:solidFill>
                  <a:schemeClr val="bg1">
                    <a:lumMod val="50000"/>
                  </a:schemeClr>
                </a:solidFill>
                <a:effectLst/>
                <a:latin typeface="Consolas" panose="020B0609020204030204" pitchFamily="49" charset="0"/>
              </a:rPr>
              <a:t>browser.newContext</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const page = await </a:t>
            </a:r>
            <a:r>
              <a:rPr lang="en-US" sz="1100" b="0" dirty="0" err="1">
                <a:solidFill>
                  <a:schemeClr val="bg1">
                    <a:lumMod val="50000"/>
                  </a:schemeClr>
                </a:solidFill>
                <a:effectLst/>
                <a:latin typeface="Consolas" panose="020B0609020204030204" pitchFamily="49" charset="0"/>
              </a:rPr>
              <a:t>context.newPage</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await </a:t>
            </a:r>
            <a:r>
              <a:rPr lang="en-US" sz="1100" b="0" dirty="0" err="1">
                <a:solidFill>
                  <a:schemeClr val="bg1">
                    <a:lumMod val="50000"/>
                  </a:schemeClr>
                </a:solidFill>
                <a:effectLst/>
                <a:latin typeface="Consolas" panose="020B0609020204030204" pitchFamily="49" charset="0"/>
              </a:rPr>
              <a:t>page.goto</a:t>
            </a:r>
            <a:r>
              <a:rPr lang="en-US" sz="1100" b="0" dirty="0">
                <a:solidFill>
                  <a:schemeClr val="bg1">
                    <a:lumMod val="50000"/>
                  </a:schemeClr>
                </a:solidFill>
                <a:effectLst/>
                <a:latin typeface="Consolas" panose="020B0609020204030204" pitchFamily="49" charset="0"/>
              </a:rPr>
              <a:t>(`https://translate.google.com/?</a:t>
            </a:r>
            <a:r>
              <a:rPr lang="en-US" sz="1100" b="0" dirty="0" err="1">
                <a:solidFill>
                  <a:schemeClr val="bg1">
                    <a:lumMod val="50000"/>
                  </a:schemeClr>
                </a:solidFill>
                <a:effectLst/>
                <a:latin typeface="Consolas" panose="020B0609020204030204" pitchFamily="49" charset="0"/>
              </a:rPr>
              <a:t>sl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sourceLanguage</a:t>
            </a:r>
            <a:r>
              <a:rPr lang="en-US" sz="1100" b="0" dirty="0">
                <a:solidFill>
                  <a:schemeClr val="bg1">
                    <a:lumMod val="50000"/>
                  </a:schemeClr>
                </a:solidFill>
                <a:effectLst/>
                <a:latin typeface="Consolas" panose="020B0609020204030204" pitchFamily="49" charset="0"/>
              </a:rPr>
              <a:t>}&amp;</a:t>
            </a:r>
            <a:r>
              <a:rPr lang="en-US" sz="1100" b="0" dirty="0" err="1">
                <a:solidFill>
                  <a:schemeClr val="bg1">
                    <a:lumMod val="50000"/>
                  </a:schemeClr>
                </a:solidFill>
                <a:effectLst/>
                <a:latin typeface="Consolas" panose="020B0609020204030204" pitchFamily="49" charset="0"/>
              </a:rPr>
              <a:t>tl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targetLanguage</a:t>
            </a:r>
            <a:r>
              <a:rPr lang="en-US" sz="1100" b="0" dirty="0">
                <a:solidFill>
                  <a:schemeClr val="bg1">
                    <a:lumMod val="50000"/>
                  </a:schemeClr>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dirty="0">
                <a:solidFill>
                  <a:schemeClr val="bg1">
                    <a:lumMod val="50000"/>
                  </a:schemeClr>
                </a:solidFill>
                <a:latin typeface="Consolas" panose="020B0609020204030204" pitchFamily="49" charset="0"/>
              </a:rPr>
              <a:t>  await </a:t>
            </a:r>
            <a:r>
              <a:rPr lang="en-US" sz="1100" dirty="0" err="1">
                <a:solidFill>
                  <a:schemeClr val="bg1">
                    <a:lumMod val="50000"/>
                  </a:schemeClr>
                </a:solidFill>
                <a:latin typeface="Consolas" panose="020B0609020204030204" pitchFamily="49" charset="0"/>
              </a:rPr>
              <a:t>page.waitForSelector</a:t>
            </a:r>
            <a:r>
              <a:rPr lang="en-US" sz="1100" dirty="0">
                <a:solidFill>
                  <a:schemeClr val="bg1">
                    <a:lumMod val="50000"/>
                  </a:schemeClr>
                </a:solidFill>
                <a:latin typeface="Consolas" panose="020B0609020204030204" pitchFamily="49" charset="0"/>
              </a:rPr>
              <a:t>('</a:t>
            </a:r>
            <a:r>
              <a:rPr lang="en-US" sz="1100" dirty="0" err="1">
                <a:solidFill>
                  <a:schemeClr val="bg1">
                    <a:lumMod val="50000"/>
                  </a:schemeClr>
                </a:solidFill>
                <a:latin typeface="Consolas" panose="020B0609020204030204" pitchFamily="49" charset="0"/>
              </a:rPr>
              <a:t>textarea</a:t>
            </a:r>
            <a:r>
              <a:rPr lang="en-US" sz="1100" dirty="0">
                <a:solidFill>
                  <a:schemeClr val="bg1">
                    <a:lumMod val="50000"/>
                  </a:schemeClr>
                </a:solidFill>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set text to translate in the source </a:t>
            </a:r>
            <a:r>
              <a:rPr lang="en-US" sz="1100" b="0" dirty="0" err="1">
                <a:solidFill>
                  <a:srgbClr val="008000"/>
                </a:solidFill>
                <a:effectLst/>
                <a:latin typeface="Consolas" panose="020B0609020204030204" pitchFamily="49" charset="0"/>
              </a:rPr>
              <a:t>textarea</a:t>
            </a:r>
            <a:r>
              <a:rPr lang="en-US" sz="1100" b="0" dirty="0">
                <a:solidFill>
                  <a:srgbClr val="008000"/>
                </a:solidFill>
                <a:effectLst/>
                <a:latin typeface="Consolas" panose="020B0609020204030204" pitchFamily="49" charset="0"/>
              </a:rPr>
              <a:t>; note: if length of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&gt; 5000, </a:t>
            </a:r>
            <a:br>
              <a:rPr lang="en-US" sz="1100" b="0" dirty="0">
                <a:solidFill>
                  <a:srgbClr val="008000"/>
                </a:solidFill>
                <a:effectLst/>
                <a:latin typeface="Consolas" panose="020B0609020204030204" pitchFamily="49" charset="0"/>
              </a:rPr>
            </a:br>
            <a:r>
              <a:rPr lang="en-US" sz="1100" b="0" dirty="0">
                <a:solidFill>
                  <a:srgbClr val="008000"/>
                </a:solidFill>
                <a:effectLst/>
                <a:latin typeface="Consolas" panose="020B0609020204030204" pitchFamily="49" charset="0"/>
              </a:rPr>
              <a:t>    // then we should process the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in multiple (parallel processed) slices</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page.fill</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give Google Translate a little time to perform the translation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sleep(</a:t>
            </a:r>
            <a:r>
              <a:rPr lang="en-US" sz="1100" b="0" dirty="0">
                <a:solidFill>
                  <a:srgbClr val="098658"/>
                </a:solidFill>
                <a:effectLst/>
                <a:latin typeface="Consolas" panose="020B0609020204030204" pitchFamily="49" charset="0"/>
              </a:rPr>
              <a:t>800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get translations from target area (which consists of one or more spans): '.</a:t>
            </a:r>
            <a:r>
              <a:rPr lang="en-US" sz="1100" b="0" dirty="0" err="1">
                <a:solidFill>
                  <a:srgbClr val="008000"/>
                </a:solidFill>
                <a:effectLst/>
                <a:latin typeface="Consolas" panose="020B0609020204030204" pitchFamily="49" charset="0"/>
              </a:rPr>
              <a:t>VIiyi</a:t>
            </a:r>
            <a:r>
              <a:rPr lang="en-US" sz="1100" b="0" dirty="0">
                <a:solidFill>
                  <a:srgbClr val="008000"/>
                </a:solidFill>
                <a:effectLst/>
                <a:latin typeface="Consolas" panose="020B0609020204030204" pitchFamily="49" charset="0"/>
              </a:rPr>
              <a:t> &gt; span &gt; span'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translatedLines</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page.$$eval(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VIiyi</a:t>
            </a:r>
            <a:r>
              <a:rPr lang="en-US" sz="1100" b="0" dirty="0">
                <a:solidFill>
                  <a:srgbClr val="A31515"/>
                </a:solidFill>
                <a:effectLst/>
                <a:latin typeface="Consolas" panose="020B0609020204030204" pitchFamily="49" charset="0"/>
              </a:rPr>
              <a:t> &gt; span &gt; span"</a:t>
            </a:r>
            <a:r>
              <a:rPr lang="en-US" sz="1100" b="0" dirty="0">
                <a:solidFill>
                  <a:srgbClr val="000000"/>
                </a:solidFill>
                <a:effectLst/>
                <a:latin typeface="Consolas" panose="020B0609020204030204" pitchFamily="49" charset="0"/>
              </a:rPr>
              <a:t>, (spans)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spans.map</a:t>
            </a:r>
            <a:r>
              <a:rPr lang="en-US" sz="1100" b="0" dirty="0">
                <a:solidFill>
                  <a:srgbClr val="000000"/>
                </a:solidFill>
                <a:effectLst/>
                <a:latin typeface="Consolas" panose="020B0609020204030204" pitchFamily="49" charset="0"/>
              </a:rPr>
              <a:t>(span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span.innerText</a:t>
            </a:r>
            <a:r>
              <a:rPr lang="en-US" sz="1100" b="0" dirty="0">
                <a:solidFill>
                  <a:srgbClr val="000000"/>
                </a:solidFill>
                <a:effectLst/>
                <a:latin typeface="Consolas" panose="020B0609020204030204" pitchFamily="49" charset="0"/>
              </a:rPr>
              <a:t>); });</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concatenate the individual lines to a single string</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translation = </a:t>
            </a:r>
            <a:r>
              <a:rPr lang="en-US" sz="1100" b="0" dirty="0" err="1">
                <a:solidFill>
                  <a:srgbClr val="000000"/>
                </a:solidFill>
                <a:effectLst/>
                <a:latin typeface="Consolas" panose="020B0609020204030204" pitchFamily="49" charset="0"/>
              </a:rPr>
              <a:t>translatedLines.reduce</a:t>
            </a:r>
            <a:r>
              <a:rPr lang="en-US" sz="1100" b="0" dirty="0">
                <a:solidFill>
                  <a:srgbClr val="000000"/>
                </a:solidFill>
                <a:effectLst/>
                <a:latin typeface="Consolas" panose="020B0609020204030204" pitchFamily="49" charset="0"/>
              </a:rPr>
              <a:t>((accumulator, line)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accumulator + line)</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browser.close</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translation</a:t>
            </a:r>
          </a:p>
          <a:p>
            <a:r>
              <a:rPr lang="en-US" sz="1100" b="0" dirty="0">
                <a:solidFill>
                  <a:srgbClr val="000000"/>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D7B3C4BA-07A0-4480-A373-222AB7D2DC26}"/>
              </a:ext>
            </a:extLst>
          </p:cNvPr>
          <p:cNvCxnSpPr/>
          <p:nvPr/>
        </p:nvCxnSpPr>
        <p:spPr>
          <a:xfrm>
            <a:off x="2766060" y="937260"/>
            <a:ext cx="61722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12" end="1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14" end="1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15" end="1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16" end="1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98B4-9FF2-4905-A9A9-9FFF06AA7851}"/>
              </a:ext>
            </a:extLst>
          </p:cNvPr>
          <p:cNvSpPr>
            <a:spLocks noGrp="1"/>
          </p:cNvSpPr>
          <p:nvPr>
            <p:ph type="title"/>
          </p:nvPr>
        </p:nvSpPr>
        <p:spPr/>
        <p:txBody>
          <a:bodyPr/>
          <a:lstStyle/>
          <a:p>
            <a:r>
              <a:rPr lang="en-US" dirty="0"/>
              <a:t>Selector</a:t>
            </a:r>
          </a:p>
        </p:txBody>
      </p:sp>
      <p:sp>
        <p:nvSpPr>
          <p:cNvPr id="3" name="Content Placeholder 2">
            <a:extLst>
              <a:ext uri="{FF2B5EF4-FFF2-40B4-BE49-F238E27FC236}">
                <a16:creationId xmlns:a16="http://schemas.microsoft.com/office/drawing/2014/main" id="{EF9B075F-1706-43D7-A3E4-61D635CFA6B2}"/>
              </a:ext>
            </a:extLst>
          </p:cNvPr>
          <p:cNvSpPr>
            <a:spLocks noGrp="1"/>
          </p:cNvSpPr>
          <p:nvPr>
            <p:ph idx="1"/>
          </p:nvPr>
        </p:nvSpPr>
        <p:spPr>
          <a:xfrm>
            <a:off x="720002" y="936000"/>
            <a:ext cx="7962889" cy="3780000"/>
          </a:xfrm>
        </p:spPr>
        <p:txBody>
          <a:bodyPr/>
          <a:lstStyle/>
          <a:p>
            <a:r>
              <a:rPr lang="en-US" dirty="0"/>
              <a:t>Interaction with forms, fields, buttons, links, text areas, headings, images, …</a:t>
            </a:r>
          </a:p>
          <a:p>
            <a:pPr lvl="1"/>
            <a:r>
              <a:rPr lang="en-US" dirty="0"/>
              <a:t>actions: </a:t>
            </a:r>
            <a:r>
              <a:rPr lang="en-US" i="1" dirty="0"/>
              <a:t>read content, fill, type, hover, click (&amp; double click), scroll into view, wait for, tap</a:t>
            </a:r>
          </a:p>
          <a:p>
            <a:r>
              <a:rPr lang="en-US" dirty="0"/>
              <a:t>Selectors are expressions to locate, manipulate or get a handle on a page element</a:t>
            </a:r>
          </a:p>
          <a:p>
            <a:r>
              <a:rPr lang="en-US" dirty="0"/>
              <a:t>Types of selectors:</a:t>
            </a:r>
          </a:p>
          <a:p>
            <a:pPr lvl="1"/>
            <a:r>
              <a:rPr lang="en-US" dirty="0"/>
              <a:t>text:  </a:t>
            </a:r>
            <a:r>
              <a:rPr lang="en-US" dirty="0" err="1">
                <a:latin typeface="Lucida Sans Typewriter" panose="020B0509030504030204" pitchFamily="49" charset="0"/>
              </a:rPr>
              <a:t>page.click</a:t>
            </a:r>
            <a:r>
              <a:rPr lang="en-US" dirty="0">
                <a:latin typeface="Lucida Sans Typewriter" panose="020B0509030504030204" pitchFamily="49" charset="0"/>
              </a:rPr>
              <a:t>('text=Login')</a:t>
            </a:r>
          </a:p>
          <a:p>
            <a:pPr lvl="1"/>
            <a:r>
              <a:rPr lang="en-US" dirty="0" err="1"/>
              <a:t>css</a:t>
            </a:r>
            <a:r>
              <a:rPr lang="en-US" dirty="0"/>
              <a:t>:  </a:t>
            </a:r>
            <a:r>
              <a:rPr lang="en-US" dirty="0">
                <a:latin typeface="Lucida Sans Typewriter" panose="020B0509030504030204" pitchFamily="49" charset="0"/>
              </a:rPr>
              <a:t>const </a:t>
            </a:r>
            <a:r>
              <a:rPr lang="en-US" dirty="0" err="1">
                <a:latin typeface="Lucida Sans Typewriter" panose="020B0509030504030204" pitchFamily="49" charset="0"/>
              </a:rPr>
              <a:t>buttonHandle</a:t>
            </a:r>
            <a:r>
              <a:rPr lang="en-US" dirty="0">
                <a:latin typeface="Lucida Sans Typewriter" panose="020B0509030504030204" pitchFamily="49" charset="0"/>
              </a:rPr>
              <a:t> = page.$('</a:t>
            </a:r>
            <a:r>
              <a:rPr lang="en-US" dirty="0" err="1">
                <a:latin typeface="Lucida Sans Typewriter" panose="020B0509030504030204" pitchFamily="49" charset="0"/>
              </a:rPr>
              <a:t>span.submit</a:t>
            </a:r>
            <a:r>
              <a:rPr lang="en-US" dirty="0">
                <a:latin typeface="Lucida Sans Typewriter" panose="020B0509030504030204" pitchFamily="49" charset="0"/>
              </a:rPr>
              <a:t> &gt; button')</a:t>
            </a:r>
          </a:p>
          <a:p>
            <a:pPr lvl="1"/>
            <a:r>
              <a:rPr lang="en-US" dirty="0" err="1"/>
              <a:t>xpath</a:t>
            </a:r>
            <a:r>
              <a:rPr lang="en-US" dirty="0"/>
              <a:t>: </a:t>
            </a:r>
            <a:r>
              <a:rPr lang="en-US" dirty="0">
                <a:latin typeface="Lucida Sans Typewriter" panose="020B0509030504030204" pitchFamily="49" charset="0"/>
              </a:rPr>
              <a:t>const title = </a:t>
            </a:r>
            <a:r>
              <a:rPr lang="en-US" dirty="0" err="1">
                <a:latin typeface="Lucida Sans Typewriter" panose="020B0509030504030204" pitchFamily="49" charset="0"/>
              </a:rPr>
              <a:t>page.textContent</a:t>
            </a:r>
            <a:r>
              <a:rPr lang="en-US" dirty="0">
                <a:latin typeface="Lucida Sans Typewriter" panose="020B0509030504030204" pitchFamily="49" charset="0"/>
              </a:rPr>
              <a:t>('</a:t>
            </a:r>
            <a:r>
              <a:rPr lang="en-US" dirty="0" err="1">
                <a:latin typeface="Lucida Sans Typewriter" panose="020B0509030504030204" pitchFamily="49" charset="0"/>
              </a:rPr>
              <a:t>xpath</a:t>
            </a:r>
            <a:r>
              <a:rPr lang="en-US" dirty="0">
                <a:latin typeface="Lucida Sans Typewriter" panose="020B0509030504030204" pitchFamily="49" charset="0"/>
              </a:rPr>
              <a:t>=//html/body/h1[0]')</a:t>
            </a:r>
            <a:endParaRPr lang="en-US" dirty="0"/>
          </a:p>
          <a:p>
            <a:r>
              <a:rPr lang="en-US" dirty="0"/>
              <a:t>Selectors “pierce” open shadow DOM – for </a:t>
            </a:r>
            <a:r>
              <a:rPr lang="en-US" dirty="0" err="1"/>
              <a:t>WebComponents</a:t>
            </a:r>
            <a:r>
              <a:rPr lang="en-US" dirty="0"/>
              <a:t> – but not iframes</a:t>
            </a:r>
          </a:p>
          <a:p>
            <a:r>
              <a:rPr lang="en-US" dirty="0"/>
              <a:t>Selectors can return multiple elements</a:t>
            </a:r>
          </a:p>
          <a:p>
            <a:pPr lvl="1"/>
            <a:r>
              <a:rPr lang="en-US" dirty="0"/>
              <a:t>operations act on first</a:t>
            </a:r>
          </a:p>
          <a:p>
            <a:pPr lvl="1"/>
            <a:r>
              <a:rPr lang="en-US" dirty="0"/>
              <a:t>page.$$ returns an array of all matching DOM elements</a:t>
            </a:r>
          </a:p>
          <a:p>
            <a:pPr lvl="1"/>
            <a:endParaRPr lang="en-US" dirty="0"/>
          </a:p>
        </p:txBody>
      </p:sp>
      <p:sp>
        <p:nvSpPr>
          <p:cNvPr id="4" name="Footer Placeholder 3">
            <a:extLst>
              <a:ext uri="{FF2B5EF4-FFF2-40B4-BE49-F238E27FC236}">
                <a16:creationId xmlns:a16="http://schemas.microsoft.com/office/drawing/2014/main" id="{CE8DB83D-D9F1-4AE9-812F-7CF266DA26C3}"/>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391569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0D54-2906-4AAC-B42D-2A259F573D4D}"/>
              </a:ext>
            </a:extLst>
          </p:cNvPr>
          <p:cNvSpPr>
            <a:spLocks noGrp="1"/>
          </p:cNvSpPr>
          <p:nvPr>
            <p:ph type="title"/>
          </p:nvPr>
        </p:nvSpPr>
        <p:spPr/>
        <p:txBody>
          <a:bodyPr/>
          <a:lstStyle/>
          <a:p>
            <a:r>
              <a:rPr lang="en-US" dirty="0"/>
              <a:t>Locating DOM Elements</a:t>
            </a:r>
          </a:p>
        </p:txBody>
      </p:sp>
      <p:sp>
        <p:nvSpPr>
          <p:cNvPr id="3" name="Content Placeholder 2">
            <a:extLst>
              <a:ext uri="{FF2B5EF4-FFF2-40B4-BE49-F238E27FC236}">
                <a16:creationId xmlns:a16="http://schemas.microsoft.com/office/drawing/2014/main" id="{F9FAF94F-A3B0-48BA-81D4-827DB6425128}"/>
              </a:ext>
            </a:extLst>
          </p:cNvPr>
          <p:cNvSpPr>
            <a:spLocks noGrp="1"/>
          </p:cNvSpPr>
          <p:nvPr>
            <p:ph idx="1"/>
          </p:nvPr>
        </p:nvSpPr>
        <p:spPr/>
        <p:txBody>
          <a:bodyPr/>
          <a:lstStyle/>
          <a:p>
            <a:r>
              <a:rPr lang="en-US" dirty="0"/>
              <a:t>CTRL + Shift + I – Browser Developer Tools</a:t>
            </a:r>
          </a:p>
          <a:p>
            <a:r>
              <a:rPr lang="en-US" dirty="0"/>
              <a:t>Inspect</a:t>
            </a:r>
          </a:p>
          <a:p>
            <a:r>
              <a:rPr lang="en-US" dirty="0"/>
              <a:t>Console: $(‘selector’)</a:t>
            </a:r>
          </a:p>
        </p:txBody>
      </p:sp>
      <p:sp>
        <p:nvSpPr>
          <p:cNvPr id="4" name="Footer Placeholder 3">
            <a:extLst>
              <a:ext uri="{FF2B5EF4-FFF2-40B4-BE49-F238E27FC236}">
                <a16:creationId xmlns:a16="http://schemas.microsoft.com/office/drawing/2014/main" id="{95744A09-D665-4F75-BBC7-F2A196423D83}"/>
              </a:ext>
            </a:extLst>
          </p:cNvPr>
          <p:cNvSpPr>
            <a:spLocks noGrp="1"/>
          </p:cNvSpPr>
          <p:nvPr>
            <p:ph type="ftr" sz="quarter" idx="11"/>
          </p:nvPr>
        </p:nvSpPr>
        <p:spPr/>
        <p:txBody>
          <a:bodyPr/>
          <a:lstStyle/>
          <a:p>
            <a:r>
              <a:rPr lang="en-US"/>
              <a:t>2021 | Playwright browser automation</a:t>
            </a:r>
            <a:endParaRPr lang="nl-NL"/>
          </a:p>
        </p:txBody>
      </p:sp>
      <p:pic>
        <p:nvPicPr>
          <p:cNvPr id="5" name="Picture 4">
            <a:extLst>
              <a:ext uri="{FF2B5EF4-FFF2-40B4-BE49-F238E27FC236}">
                <a16:creationId xmlns:a16="http://schemas.microsoft.com/office/drawing/2014/main" id="{A0C736AF-4D58-4735-AAAB-F0E73276721C}"/>
              </a:ext>
            </a:extLst>
          </p:cNvPr>
          <p:cNvPicPr>
            <a:picLocks noChangeAspect="1"/>
          </p:cNvPicPr>
          <p:nvPr/>
        </p:nvPicPr>
        <p:blipFill>
          <a:blip r:embed="rId2"/>
          <a:stretch>
            <a:fillRect/>
          </a:stretch>
        </p:blipFill>
        <p:spPr>
          <a:xfrm>
            <a:off x="903167" y="1821340"/>
            <a:ext cx="2731661" cy="3034160"/>
          </a:xfrm>
          <a:prstGeom prst="rect">
            <a:avLst/>
          </a:prstGeom>
          <a:ln>
            <a:noFill/>
          </a:ln>
          <a:effectLst>
            <a:outerShdw blurRad="292100" dist="139700" dir="2700000" algn="tl" rotWithShape="0">
              <a:srgbClr val="333333">
                <a:alpha val="65000"/>
              </a:srgbClr>
            </a:outerShdw>
          </a:effectLst>
        </p:spPr>
      </p:pic>
      <p:pic>
        <p:nvPicPr>
          <p:cNvPr id="7" name="Snagit_SNG841">
            <a:extLst>
              <a:ext uri="{FF2B5EF4-FFF2-40B4-BE49-F238E27FC236}">
                <a16:creationId xmlns:a16="http://schemas.microsoft.com/office/drawing/2014/main" id="{948CD477-8EAD-49FE-8B82-686363C4E6AB}"/>
              </a:ext>
            </a:extLst>
          </p:cNvPr>
          <p:cNvPicPr>
            <a:picLocks noChangeAspect="1"/>
          </p:cNvPicPr>
          <p:nvPr/>
        </p:nvPicPr>
        <p:blipFill>
          <a:blip r:embed="rId3"/>
          <a:stretch>
            <a:fillRect/>
          </a:stretch>
        </p:blipFill>
        <p:spPr>
          <a:xfrm>
            <a:off x="5122997" y="144001"/>
            <a:ext cx="3583475" cy="2690450"/>
          </a:xfrm>
          <a:prstGeom prst="rect">
            <a:avLst/>
          </a:prstGeom>
        </p:spPr>
      </p:pic>
      <p:cxnSp>
        <p:nvCxnSpPr>
          <p:cNvPr id="13" name="Straight Arrow Connector 12">
            <a:extLst>
              <a:ext uri="{FF2B5EF4-FFF2-40B4-BE49-F238E27FC236}">
                <a16:creationId xmlns:a16="http://schemas.microsoft.com/office/drawing/2014/main" id="{D42F06E6-306A-457F-822A-CD2299A64F23}"/>
              </a:ext>
            </a:extLst>
          </p:cNvPr>
          <p:cNvCxnSpPr/>
          <p:nvPr/>
        </p:nvCxnSpPr>
        <p:spPr>
          <a:xfrm flipV="1">
            <a:off x="3462215" y="1328615"/>
            <a:ext cx="1789723" cy="338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1C8E9BC-5836-4170-8DDA-6C9EE12A0562}"/>
              </a:ext>
            </a:extLst>
          </p:cNvPr>
          <p:cNvPicPr>
            <a:picLocks noChangeAspect="1"/>
          </p:cNvPicPr>
          <p:nvPr/>
        </p:nvPicPr>
        <p:blipFill>
          <a:blip r:embed="rId4"/>
          <a:stretch>
            <a:fillRect/>
          </a:stretch>
        </p:blipFill>
        <p:spPr>
          <a:xfrm>
            <a:off x="4125280" y="3406739"/>
            <a:ext cx="4854098" cy="1448761"/>
          </a:xfrm>
          <a:prstGeom prst="rect">
            <a:avLst/>
          </a:prstGeom>
        </p:spPr>
      </p:pic>
    </p:spTree>
    <p:extLst>
      <p:ext uri="{BB962C8B-B14F-4D97-AF65-F5344CB8AC3E}">
        <p14:creationId xmlns:p14="http://schemas.microsoft.com/office/powerpoint/2010/main" val="938339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8B2E-1575-426E-8CFC-9EC4F15D329E}"/>
              </a:ext>
            </a:extLst>
          </p:cNvPr>
          <p:cNvSpPr>
            <a:spLocks noGrp="1"/>
          </p:cNvSpPr>
          <p:nvPr>
            <p:ph type="title"/>
          </p:nvPr>
        </p:nvSpPr>
        <p:spPr/>
        <p:txBody>
          <a:bodyPr/>
          <a:lstStyle/>
          <a:p>
            <a:r>
              <a:rPr lang="en-US" dirty="0"/>
              <a:t>JavaScript</a:t>
            </a:r>
          </a:p>
        </p:txBody>
      </p:sp>
      <p:sp>
        <p:nvSpPr>
          <p:cNvPr id="3" name="Content Placeholder 2">
            <a:extLst>
              <a:ext uri="{FF2B5EF4-FFF2-40B4-BE49-F238E27FC236}">
                <a16:creationId xmlns:a16="http://schemas.microsoft.com/office/drawing/2014/main" id="{A3FAB8BA-9835-4A23-88A8-551DC77BCDB5}"/>
              </a:ext>
            </a:extLst>
          </p:cNvPr>
          <p:cNvSpPr>
            <a:spLocks noGrp="1"/>
          </p:cNvSpPr>
          <p:nvPr>
            <p:ph idx="1"/>
          </p:nvPr>
        </p:nvSpPr>
        <p:spPr/>
        <p:txBody>
          <a:bodyPr/>
          <a:lstStyle/>
          <a:p>
            <a:r>
              <a:rPr lang="en-US" dirty="0"/>
              <a:t>two contexts:</a:t>
            </a:r>
          </a:p>
          <a:p>
            <a:pPr lvl="1"/>
            <a:r>
              <a:rPr lang="en-US" dirty="0"/>
              <a:t>Node – full access to file system, NPM modules, network, database</a:t>
            </a:r>
          </a:p>
          <a:p>
            <a:pPr lvl="1"/>
            <a:r>
              <a:rPr lang="en-US" dirty="0"/>
              <a:t>Browser – full access to DOM, JavaScript context, Web APIs (restricted to Browser Sandbox; leverage browser session’s authentication status)</a:t>
            </a:r>
          </a:p>
          <a:p>
            <a:pPr lvl="2"/>
            <a:r>
              <a:rPr lang="en-US" dirty="0"/>
              <a:t>add/change/remove DOM elements</a:t>
            </a:r>
          </a:p>
          <a:p>
            <a:pPr lvl="2"/>
            <a:r>
              <a:rPr lang="en-US" dirty="0"/>
              <a:t>handle events</a:t>
            </a:r>
          </a:p>
          <a:p>
            <a:pPr lvl="2"/>
            <a:r>
              <a:rPr lang="en-US" dirty="0"/>
              <a:t>publish events on DOM elements</a:t>
            </a:r>
          </a:p>
          <a:p>
            <a:pPr lvl="2"/>
            <a:r>
              <a:rPr lang="en-US" dirty="0"/>
              <a:t>invoke JavaScript functions</a:t>
            </a:r>
          </a:p>
        </p:txBody>
      </p:sp>
      <p:sp>
        <p:nvSpPr>
          <p:cNvPr id="4" name="Footer Placeholder 3">
            <a:extLst>
              <a:ext uri="{FF2B5EF4-FFF2-40B4-BE49-F238E27FC236}">
                <a16:creationId xmlns:a16="http://schemas.microsoft.com/office/drawing/2014/main" id="{A36D3E84-C678-4D74-892D-5ED1B9C56B56}"/>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26875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Add Short Cut Key to Web Application</a:t>
            </a:r>
            <a:br>
              <a:rPr lang="en-US" dirty="0"/>
            </a:br>
            <a:r>
              <a:rPr lang="en-US" dirty="0"/>
              <a:t>Example: </a:t>
            </a:r>
            <a:r>
              <a:rPr lang="en-US" i="1" dirty="0"/>
              <a:t>take snapshot of the current page for </a:t>
            </a:r>
            <a:r>
              <a:rPr lang="en-US" i="1" dirty="0" err="1"/>
              <a:t>CTRL+y</a:t>
            </a:r>
            <a:endParaRPr lang="en-US" i="1" dirty="0"/>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5833794" y="1818006"/>
            <a:ext cx="2999644" cy="15544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330112" y="1828519"/>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44" y="1875245"/>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3570814" y="18400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57229" y="2382515"/>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97" y="1986034"/>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4012601" y="2452353"/>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6C0733-0948-44EA-995C-6977F21603A4}"/>
              </a:ext>
            </a:extLst>
          </p:cNvPr>
          <p:cNvSpPr/>
          <p:nvPr/>
        </p:nvSpPr>
        <p:spPr>
          <a:xfrm>
            <a:off x="2546888" y="2075327"/>
            <a:ext cx="1023926"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 </a:t>
            </a:r>
            <a:r>
              <a:rPr lang="en-US" sz="1100" i="1" dirty="0" err="1"/>
              <a:t>snapshotter</a:t>
            </a:r>
            <a:endParaRPr lang="en-US" sz="1100" i="1" dirty="0"/>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124333" y="3220408"/>
            <a:ext cx="2777721" cy="1112054"/>
          </a:xfrm>
          <a:prstGeom prst="wedgeRectCallout">
            <a:avLst>
              <a:gd name="adj1" fmla="val 39220"/>
              <a:gd name="adj2" fmla="val -131178"/>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This function is handed a Playwright source object that contains a reference to the </a:t>
            </a:r>
            <a:r>
              <a:rPr lang="en-US" sz="1100" i="1" dirty="0"/>
              <a:t>page</a:t>
            </a:r>
            <a:r>
              <a:rPr lang="en-US" sz="1100" dirty="0"/>
              <a:t> object. The </a:t>
            </a:r>
            <a:r>
              <a:rPr lang="en-US" sz="1100" i="1" dirty="0"/>
              <a:t>screenshot()</a:t>
            </a:r>
            <a:r>
              <a:rPr lang="en-US" sz="1100" dirty="0"/>
              <a:t> function on this object is invoked to write a PNG file with a snapshot of the current browser’s page content</a:t>
            </a:r>
            <a:endParaRPr lang="en-US" sz="1100" i="1" dirty="0"/>
          </a:p>
        </p:txBody>
      </p:sp>
      <p:cxnSp>
        <p:nvCxnSpPr>
          <p:cNvPr id="24" name="Connector: Elbow 23">
            <a:extLst>
              <a:ext uri="{FF2B5EF4-FFF2-40B4-BE49-F238E27FC236}">
                <a16:creationId xmlns:a16="http://schemas.microsoft.com/office/drawing/2014/main" id="{AD00696E-7485-4B23-814C-542FB6DCD926}"/>
              </a:ext>
            </a:extLst>
          </p:cNvPr>
          <p:cNvCxnSpPr>
            <a:cxnSpLocks/>
          </p:cNvCxnSpPr>
          <p:nvPr/>
        </p:nvCxnSpPr>
        <p:spPr>
          <a:xfrm rot="10800000">
            <a:off x="3387095" y="2408369"/>
            <a:ext cx="1922574" cy="670253"/>
          </a:xfrm>
          <a:prstGeom prst="bentConnector2">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7" name="Speech Bubble: Rectangle 16">
            <a:extLst>
              <a:ext uri="{FF2B5EF4-FFF2-40B4-BE49-F238E27FC236}">
                <a16:creationId xmlns:a16="http://schemas.microsoft.com/office/drawing/2014/main" id="{787FA510-8254-48AE-971D-60F0D6FAFAA0}"/>
              </a:ext>
            </a:extLst>
          </p:cNvPr>
          <p:cNvSpPr/>
          <p:nvPr/>
        </p:nvSpPr>
        <p:spPr>
          <a:xfrm>
            <a:off x="5863562" y="955383"/>
            <a:ext cx="3098305" cy="462319"/>
          </a:xfrm>
          <a:prstGeom prst="wedgeRectCallout">
            <a:avLst>
              <a:gd name="adj1" fmla="val 27569"/>
              <a:gd name="adj2" fmla="val 352853"/>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5936433" y="1004461"/>
            <a:ext cx="2999644" cy="338554"/>
          </a:xfrm>
          <a:prstGeom prst="rect">
            <a:avLst/>
          </a:prstGeom>
          <a:noFill/>
        </p:spPr>
        <p:txBody>
          <a:bodyPr wrap="square" lIns="0" tIns="0" rIns="0" bIns="0" rtlCol="0">
            <a:spAutoFit/>
          </a:bodyPr>
          <a:lstStyle/>
          <a:p>
            <a:r>
              <a:rPr lang="en-US" sz="1100" dirty="0">
                <a:solidFill>
                  <a:schemeClr val="bg1"/>
                </a:solidFill>
              </a:rPr>
              <a:t>Add </a:t>
            </a:r>
            <a:r>
              <a:rPr lang="en-US" sz="1100" dirty="0" err="1">
                <a:solidFill>
                  <a:schemeClr val="bg1"/>
                </a:solidFill>
              </a:rPr>
              <a:t>keyup</a:t>
            </a:r>
            <a:r>
              <a:rPr lang="en-US" sz="1100" dirty="0">
                <a:solidFill>
                  <a:schemeClr val="bg1"/>
                </a:solidFill>
              </a:rPr>
              <a:t> event listener to invoke this proxy when the shortcut key (ctrl + y) is pressed</a:t>
            </a:r>
          </a:p>
        </p:txBody>
      </p:sp>
      <p:sp>
        <p:nvSpPr>
          <p:cNvPr id="21" name="Rectangle: Rounded Corners 20">
            <a:extLst>
              <a:ext uri="{FF2B5EF4-FFF2-40B4-BE49-F238E27FC236}">
                <a16:creationId xmlns:a16="http://schemas.microsoft.com/office/drawing/2014/main" id="{0C943334-AAC1-4AF1-801E-976A973C123A}"/>
              </a:ext>
            </a:extLst>
          </p:cNvPr>
          <p:cNvSpPr/>
          <p:nvPr/>
        </p:nvSpPr>
        <p:spPr>
          <a:xfrm>
            <a:off x="6123411" y="2334195"/>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handleShortCutKey</a:t>
            </a:r>
            <a:endParaRPr lang="en-US" sz="900" i="1" dirty="0"/>
          </a:p>
        </p:txBody>
      </p:sp>
      <p:sp>
        <p:nvSpPr>
          <p:cNvPr id="23" name="Rectangle: Rounded Corners 22">
            <a:extLst>
              <a:ext uri="{FF2B5EF4-FFF2-40B4-BE49-F238E27FC236}">
                <a16:creationId xmlns:a16="http://schemas.microsoft.com/office/drawing/2014/main" id="{96BA657E-E6BD-465C-BFC3-FBB6EC7CEAE0}"/>
              </a:ext>
            </a:extLst>
          </p:cNvPr>
          <p:cNvSpPr/>
          <p:nvPr/>
        </p:nvSpPr>
        <p:spPr>
          <a:xfrm>
            <a:off x="6461568" y="2754763"/>
            <a:ext cx="2148574"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0" dirty="0" err="1">
                <a:solidFill>
                  <a:schemeClr val="bg1"/>
                </a:solidFill>
                <a:effectLst/>
                <a:latin typeface="Consolas" panose="020B0609020204030204" pitchFamily="49" charset="0"/>
              </a:rPr>
              <a:t>document.addEventListener</a:t>
            </a:r>
            <a:br>
              <a:rPr lang="en-US" sz="900" b="0" dirty="0">
                <a:solidFill>
                  <a:schemeClr val="bg1"/>
                </a:solidFill>
                <a:effectLst/>
                <a:latin typeface="Consolas" panose="020B0609020204030204" pitchFamily="49" charset="0"/>
              </a:rPr>
            </a:br>
            <a:r>
              <a:rPr lang="en-US" sz="900" b="0" dirty="0">
                <a:solidFill>
                  <a:schemeClr val="bg1"/>
                </a:solidFill>
                <a:effectLst/>
                <a:latin typeface="Consolas" panose="020B0609020204030204" pitchFamily="49" charset="0"/>
              </a:rPr>
              <a:t>('</a:t>
            </a:r>
            <a:r>
              <a:rPr lang="en-US" sz="900" b="0" dirty="0" err="1">
                <a:solidFill>
                  <a:schemeClr val="bg1"/>
                </a:solidFill>
                <a:effectLst/>
                <a:latin typeface="Consolas" panose="020B0609020204030204" pitchFamily="49" charset="0"/>
              </a:rPr>
              <a:t>keyup</a:t>
            </a:r>
            <a:r>
              <a:rPr lang="en-US" sz="900" b="0" dirty="0">
                <a:solidFill>
                  <a:schemeClr val="bg1"/>
                </a:solidFill>
                <a:effectLst/>
                <a:latin typeface="Consolas" panose="020B0609020204030204" pitchFamily="49" charset="0"/>
              </a:rPr>
              <a:t>', </a:t>
            </a:r>
            <a:r>
              <a:rPr lang="en-US" sz="900" b="0" dirty="0" err="1">
                <a:solidFill>
                  <a:schemeClr val="bg1"/>
                </a:solidFill>
                <a:effectLst/>
                <a:latin typeface="Consolas" panose="020B0609020204030204" pitchFamily="49" charset="0"/>
              </a:rPr>
              <a:t>handleShortCutKey</a:t>
            </a:r>
            <a:r>
              <a:rPr lang="en-US" sz="900" b="0" dirty="0">
                <a:solidFill>
                  <a:schemeClr val="bg1"/>
                </a:solidFill>
                <a:effectLst/>
                <a:latin typeface="Consolas" panose="020B0609020204030204" pitchFamily="49" charset="0"/>
              </a:rPr>
              <a:t>) </a:t>
            </a:r>
            <a:endParaRPr lang="en-US" sz="900" dirty="0">
              <a:solidFill>
                <a:schemeClr val="bg1"/>
              </a:solidFill>
              <a:latin typeface="Consolas" panose="020B0609020204030204" pitchFamily="49" charset="0"/>
            </a:endParaRPr>
          </a:p>
        </p:txBody>
      </p:sp>
      <p:sp>
        <p:nvSpPr>
          <p:cNvPr id="22" name="Rectangle: Rounded Corners 21">
            <a:extLst>
              <a:ext uri="{FF2B5EF4-FFF2-40B4-BE49-F238E27FC236}">
                <a16:creationId xmlns:a16="http://schemas.microsoft.com/office/drawing/2014/main" id="{47C8A510-4D6F-4682-AB81-7CDA102B64E3}"/>
              </a:ext>
            </a:extLst>
          </p:cNvPr>
          <p:cNvSpPr/>
          <p:nvPr/>
        </p:nvSpPr>
        <p:spPr>
          <a:xfrm>
            <a:off x="4981425" y="2891931"/>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snapshotterFunction</a:t>
            </a:r>
            <a:endParaRPr lang="en-US" sz="900" i="1" dirty="0"/>
          </a:p>
        </p:txBody>
      </p:sp>
      <p:cxnSp>
        <p:nvCxnSpPr>
          <p:cNvPr id="13" name="Straight Arrow Connector 12">
            <a:extLst>
              <a:ext uri="{FF2B5EF4-FFF2-40B4-BE49-F238E27FC236}">
                <a16:creationId xmlns:a16="http://schemas.microsoft.com/office/drawing/2014/main" id="{1C438642-DC1F-425C-9B62-1EE554CBA375}"/>
              </a:ext>
            </a:extLst>
          </p:cNvPr>
          <p:cNvCxnSpPr>
            <a:stCxn id="20" idx="2"/>
          </p:cNvCxnSpPr>
          <p:nvPr/>
        </p:nvCxnSpPr>
        <p:spPr>
          <a:xfrm>
            <a:off x="3058851" y="2408368"/>
            <a:ext cx="0" cy="11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Paper outline">
            <a:extLst>
              <a:ext uri="{FF2B5EF4-FFF2-40B4-BE49-F238E27FC236}">
                <a16:creationId xmlns:a16="http://schemas.microsoft.com/office/drawing/2014/main" id="{F6A850F0-9CF6-43A8-A6AF-A9F18ED067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9631" y="3569459"/>
            <a:ext cx="1202970" cy="761180"/>
          </a:xfrm>
          <a:prstGeom prst="rect">
            <a:avLst/>
          </a:prstGeom>
        </p:spPr>
      </p:pic>
      <p:sp>
        <p:nvSpPr>
          <p:cNvPr id="16" name="TextBox 15">
            <a:extLst>
              <a:ext uri="{FF2B5EF4-FFF2-40B4-BE49-F238E27FC236}">
                <a16:creationId xmlns:a16="http://schemas.microsoft.com/office/drawing/2014/main" id="{AAE31E43-D0E7-4527-907B-941B118E6484}"/>
              </a:ext>
            </a:extLst>
          </p:cNvPr>
          <p:cNvSpPr txBox="1"/>
          <p:nvPr/>
        </p:nvSpPr>
        <p:spPr>
          <a:xfrm>
            <a:off x="3190221" y="4031468"/>
            <a:ext cx="325410" cy="200055"/>
          </a:xfrm>
          <a:prstGeom prst="rect">
            <a:avLst/>
          </a:prstGeom>
          <a:noFill/>
        </p:spPr>
        <p:txBody>
          <a:bodyPr wrap="none" lIns="0" tIns="0" rIns="0" bIns="0" rtlCol="0">
            <a:spAutoFit/>
          </a:bodyPr>
          <a:lstStyle/>
          <a:p>
            <a:r>
              <a:rPr lang="en-US" sz="1300" dirty="0"/>
              <a:t>.</a:t>
            </a:r>
            <a:r>
              <a:rPr lang="en-US" sz="1300" dirty="0" err="1"/>
              <a:t>png</a:t>
            </a:r>
            <a:endParaRPr lang="en-US" sz="1300" dirty="0"/>
          </a:p>
        </p:txBody>
      </p:sp>
      <p:pic>
        <p:nvPicPr>
          <p:cNvPr id="25" name="Snagit_SNG85A">
            <a:extLst>
              <a:ext uri="{FF2B5EF4-FFF2-40B4-BE49-F238E27FC236}">
                <a16:creationId xmlns:a16="http://schemas.microsoft.com/office/drawing/2014/main" id="{7C59B81B-A611-4218-BE3B-76AA86415AB7}"/>
              </a:ext>
            </a:extLst>
          </p:cNvPr>
          <p:cNvPicPr>
            <a:picLocks noChangeAspect="1"/>
          </p:cNvPicPr>
          <p:nvPr/>
        </p:nvPicPr>
        <p:blipFill>
          <a:blip r:embed="rId7"/>
          <a:stretch>
            <a:fillRect/>
          </a:stretch>
        </p:blipFill>
        <p:spPr>
          <a:xfrm>
            <a:off x="3116855" y="3714540"/>
            <a:ext cx="588522" cy="345263"/>
          </a:xfrm>
          <a:prstGeom prst="rect">
            <a:avLst/>
          </a:prstGeom>
          <a:ln>
            <a:noFill/>
          </a:ln>
          <a:effectLst>
            <a:outerShdw blurRad="292100" dist="139700" dir="2700000" algn="tl" rotWithShape="0">
              <a:srgbClr val="333333">
                <a:alpha val="65000"/>
              </a:srgbClr>
            </a:outerShdw>
          </a:effectLst>
        </p:spPr>
      </p:pic>
      <p:sp>
        <p:nvSpPr>
          <p:cNvPr id="27" name="Speech Bubble: Rectangle 26">
            <a:extLst>
              <a:ext uri="{FF2B5EF4-FFF2-40B4-BE49-F238E27FC236}">
                <a16:creationId xmlns:a16="http://schemas.microsoft.com/office/drawing/2014/main" id="{75F59A87-C0A6-4D6A-BB3D-CEBF7E775B23}"/>
              </a:ext>
            </a:extLst>
          </p:cNvPr>
          <p:cNvSpPr/>
          <p:nvPr/>
        </p:nvSpPr>
        <p:spPr>
          <a:xfrm>
            <a:off x="4981425" y="3891013"/>
            <a:ext cx="3098305" cy="448076"/>
          </a:xfrm>
          <a:prstGeom prst="wedgeRectCallout">
            <a:avLst>
              <a:gd name="adj1" fmla="val -31457"/>
              <a:gd name="adj2" fmla="val -199569"/>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A3B3C27C-0721-47A8-8DF5-90CC467E2F89}"/>
              </a:ext>
            </a:extLst>
          </p:cNvPr>
          <p:cNvSpPr txBox="1"/>
          <p:nvPr/>
        </p:nvSpPr>
        <p:spPr>
          <a:xfrm>
            <a:off x="5054296" y="3940091"/>
            <a:ext cx="2999644" cy="338554"/>
          </a:xfrm>
          <a:prstGeom prst="rect">
            <a:avLst/>
          </a:prstGeom>
          <a:noFill/>
        </p:spPr>
        <p:txBody>
          <a:bodyPr wrap="square" lIns="0" tIns="0" rIns="0" bIns="0" rtlCol="0">
            <a:spAutoFit/>
          </a:bodyPr>
          <a:lstStyle/>
          <a:p>
            <a:r>
              <a:rPr lang="en-US" sz="1100" dirty="0">
                <a:solidFill>
                  <a:schemeClr val="bg1"/>
                </a:solidFill>
              </a:rPr>
              <a:t>Expose NodeJS function as JavaScript function [proxy] in the browser context of the web page</a:t>
            </a:r>
          </a:p>
        </p:txBody>
      </p:sp>
      <p:cxnSp>
        <p:nvCxnSpPr>
          <p:cNvPr id="30" name="Straight Arrow Connector 29">
            <a:extLst>
              <a:ext uri="{FF2B5EF4-FFF2-40B4-BE49-F238E27FC236}">
                <a16:creationId xmlns:a16="http://schemas.microsoft.com/office/drawing/2014/main" id="{2126C03B-4EE1-4100-9FA4-A7E4D15FEB79}"/>
              </a:ext>
            </a:extLst>
          </p:cNvPr>
          <p:cNvCxnSpPr>
            <a:stCxn id="21" idx="1"/>
          </p:cNvCxnSpPr>
          <p:nvPr/>
        </p:nvCxnSpPr>
        <p:spPr>
          <a:xfrm flipH="1">
            <a:off x="5936433" y="2520885"/>
            <a:ext cx="186978" cy="3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29500E-3711-4780-BBB1-0489B166C65C}"/>
              </a:ext>
            </a:extLst>
          </p:cNvPr>
          <p:cNvCxnSpPr>
            <a:endCxn id="21" idx="3"/>
          </p:cNvCxnSpPr>
          <p:nvPr/>
        </p:nvCxnSpPr>
        <p:spPr>
          <a:xfrm flipH="1" flipV="1">
            <a:off x="7492607" y="2520885"/>
            <a:ext cx="322778" cy="23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p:bldP spid="21" grpId="0" animBg="1"/>
      <p:bldP spid="23" grpId="0" animBg="1"/>
      <p:bldP spid="22" grpId="0" animBg="1"/>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1497B-B48E-4FFF-A65F-300DEE0E1493}"/>
              </a:ext>
            </a:extLst>
          </p:cNvPr>
          <p:cNvSpPr>
            <a:spLocks noGrp="1"/>
          </p:cNvSpPr>
          <p:nvPr>
            <p:ph type="title"/>
          </p:nvPr>
        </p:nvSpPr>
        <p:spPr>
          <a:xfrm>
            <a:off x="1019546" y="366830"/>
            <a:ext cx="6624000" cy="504000"/>
          </a:xfrm>
        </p:spPr>
        <p:txBody>
          <a:bodyPr/>
          <a:lstStyle/>
          <a:p>
            <a:endParaRPr lang="en-US"/>
          </a:p>
        </p:txBody>
      </p:sp>
      <p:sp>
        <p:nvSpPr>
          <p:cNvPr id="6" name="Content Placeholder 5">
            <a:extLst>
              <a:ext uri="{FF2B5EF4-FFF2-40B4-BE49-F238E27FC236}">
                <a16:creationId xmlns:a16="http://schemas.microsoft.com/office/drawing/2014/main" id="{E737B477-5649-4DDC-A53C-553C86506549}"/>
              </a:ext>
            </a:extLst>
          </p:cNvPr>
          <p:cNvSpPr>
            <a:spLocks noGrp="1"/>
          </p:cNvSpPr>
          <p:nvPr>
            <p:ph idx="1"/>
          </p:nvPr>
        </p:nvSpPr>
        <p:spPr>
          <a:xfrm>
            <a:off x="1019550" y="1014830"/>
            <a:ext cx="6623999" cy="3780000"/>
          </a:xfrm>
        </p:spPr>
        <p:txBody>
          <a:bodyPr/>
          <a:lstStyle/>
          <a:p>
            <a:endParaRPr lang="en-US"/>
          </a:p>
        </p:txBody>
      </p:sp>
      <p:pic>
        <p:nvPicPr>
          <p:cNvPr id="1026" name="Picture 2" descr="What if cyber gangs control the robots? - Raconteur">
            <a:extLst>
              <a:ext uri="{FF2B5EF4-FFF2-40B4-BE49-F238E27FC236}">
                <a16:creationId xmlns:a16="http://schemas.microsoft.com/office/drawing/2014/main" id="{925B5368-2513-42EC-8A6C-2931293F0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4411FC3-D722-4BE1-8150-DCC4A3E60786}"/>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8" name="Picture 4" descr="Playwright (vs. Puppeteer): Cross-Browser Testing done right - DEV">
            <a:extLst>
              <a:ext uri="{FF2B5EF4-FFF2-40B4-BE49-F238E27FC236}">
                <a16:creationId xmlns:a16="http://schemas.microsoft.com/office/drawing/2014/main" id="{28B4A4FA-FB86-4B71-889E-0D3B3D118B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3DE824-743E-47D0-95D0-32CF6954F3E1}"/>
              </a:ext>
            </a:extLst>
          </p:cNvPr>
          <p:cNvSpPr txBox="1"/>
          <p:nvPr/>
        </p:nvSpPr>
        <p:spPr>
          <a:xfrm>
            <a:off x="7764970" y="131766"/>
            <a:ext cx="1168590" cy="307777"/>
          </a:xfrm>
          <a:prstGeom prst="rect">
            <a:avLst/>
          </a:prstGeom>
          <a:noFill/>
        </p:spPr>
        <p:txBody>
          <a:bodyPr wrap="none" lIns="0" tIns="0" rIns="0" bIns="0" rtlCol="0">
            <a:spAutoFit/>
          </a:bodyPr>
          <a:lstStyle/>
          <a:p>
            <a:r>
              <a:rPr lang="en-US" sz="2000" b="1" dirty="0">
                <a:solidFill>
                  <a:schemeClr val="tx2"/>
                </a:solidFill>
              </a:rPr>
              <a:t>Summary</a:t>
            </a:r>
          </a:p>
        </p:txBody>
      </p:sp>
      <p:pic>
        <p:nvPicPr>
          <p:cNvPr id="11" name="Picture 2" descr="IMDb - Wikipedia">
            <a:extLst>
              <a:ext uri="{FF2B5EF4-FFF2-40B4-BE49-F238E27FC236}">
                <a16:creationId xmlns:a16="http://schemas.microsoft.com/office/drawing/2014/main" id="{237A63AF-A5CB-4523-9428-9C224A432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2" name="Picture 2" descr="Auto-Translation with Google Translate - Translation.io">
            <a:extLst>
              <a:ext uri="{FF2B5EF4-FFF2-40B4-BE49-F238E27FC236}">
                <a16:creationId xmlns:a16="http://schemas.microsoft.com/office/drawing/2014/main" id="{8D3B7DD0-C3E0-4BDE-8714-42BC38B60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A59FC39-DED0-4EC5-8C38-0CB5131D6499}"/>
              </a:ext>
            </a:extLst>
          </p:cNvPr>
          <p:cNvSpPr>
            <a:spLocks noGrp="1"/>
          </p:cNvSpPr>
          <p:nvPr>
            <p:ph type="ftr" sz="quarter" idx="11"/>
          </p:nvPr>
        </p:nvSpPr>
        <p:spPr/>
        <p:txBody>
          <a:bodyPr/>
          <a:lstStyle/>
          <a:p>
            <a:r>
              <a:rPr lang="en-US" dirty="0"/>
              <a:t>2021 | Playwright browser automation</a:t>
            </a:r>
            <a:endParaRPr lang="nl-NL" dirty="0"/>
          </a:p>
        </p:txBody>
      </p:sp>
    </p:spTree>
    <p:extLst>
      <p:ext uri="{BB962C8B-B14F-4D97-AF65-F5344CB8AC3E}">
        <p14:creationId xmlns:p14="http://schemas.microsoft.com/office/powerpoint/2010/main" val="1873866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Inject shortcut key for downloading all images into page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00"/>
                </a:solidFill>
                <a:effectLst/>
                <a:latin typeface="Consolas" panose="020B0609020204030204" pitchFamily="49" charset="0"/>
              </a:rPr>
              <a:t>let   </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 = 0</a:t>
            </a:r>
          </a:p>
          <a:p>
            <a:r>
              <a:rPr lang="en-US" sz="1100" b="0" dirty="0">
                <a:solidFill>
                  <a:srgbClr val="000000"/>
                </a:solidFill>
                <a:effectLst/>
                <a:latin typeface="Consolas" panose="020B0609020204030204" pitchFamily="49" charset="0"/>
              </a:rPr>
              <a:t>const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 = async (source) =&gt; {</a:t>
            </a: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source.page.screenshot</a:t>
            </a:r>
            <a:r>
              <a:rPr lang="en-US" sz="1100" b="0" dirty="0">
                <a:solidFill>
                  <a:srgbClr val="000000"/>
                </a:solidFill>
                <a:effectLst/>
                <a:latin typeface="Consolas" panose="020B0609020204030204" pitchFamily="49" charset="0"/>
              </a:rPr>
              <a:t>({ path: `${SNAPSHOT_PATH}</a:t>
            </a:r>
            <a:r>
              <a:rPr lang="en-US" sz="1100" b="0" dirty="0" err="1">
                <a:solidFill>
                  <a:srgbClr val="000000"/>
                </a:solidFill>
                <a:effectLst/>
                <a:latin typeface="Consolas" panose="020B0609020204030204" pitchFamily="49" charset="0"/>
              </a:rPr>
              <a:t>pageSnapshot</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++}.png` });</a:t>
            </a:r>
          </a:p>
          <a:p>
            <a:r>
              <a:rPr lang="en-US" sz="1100" b="0" dirty="0">
                <a:solidFill>
                  <a:srgbClr val="000000"/>
                </a:solidFill>
                <a:effectLst/>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b="0" dirty="0">
                <a:solidFill>
                  <a:srgbClr val="008000"/>
                </a:solidFill>
                <a:effectLst/>
                <a:latin typeface="Consolas" panose="020B0609020204030204" pitchFamily="49" charset="0"/>
              </a:rPr>
              <a:t>// create a shortcut key (ctrl + b) that triggers the JS function to download all images</a:t>
            </a:r>
            <a:endParaRPr lang="en-US" sz="1100" b="0" dirty="0">
              <a:solidFill>
                <a:srgbClr val="000000"/>
              </a:solidFill>
              <a:effectLst/>
              <a:latin typeface="Consolas" panose="020B0609020204030204" pitchFamily="49" charset="0"/>
            </a:endParaRPr>
          </a:p>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 `async function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(e) { if ('</a:t>
            </a:r>
            <a:r>
              <a:rPr lang="en-US" sz="1100" b="0" dirty="0" err="1">
                <a:solidFill>
                  <a:srgbClr val="A31515"/>
                </a:solidFill>
                <a:effectLst/>
                <a:latin typeface="Consolas" panose="020B0609020204030204" pitchFamily="49" charset="0"/>
              </a:rPr>
              <a:t>KeyY</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e.code</a:t>
            </a:r>
            <a:r>
              <a:rPr lang="en-US" sz="1100" b="0" dirty="0">
                <a:solidFill>
                  <a:srgbClr val="A31515"/>
                </a:solidFill>
                <a:effectLst/>
                <a:latin typeface="Consolas" panose="020B0609020204030204" pitchFamily="49" charset="0"/>
              </a:rPr>
              <a:t> &amp;&amp; </a:t>
            </a:r>
            <a:r>
              <a:rPr lang="en-US" sz="1100" b="0" dirty="0" err="1">
                <a:solidFill>
                  <a:srgbClr val="A31515"/>
                </a:solidFill>
                <a:effectLst/>
                <a:latin typeface="Consolas" panose="020B0609020204030204" pitchFamily="49" charset="0"/>
              </a:rPr>
              <a:t>e.ctrlKey</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window.snapshotFunction</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document.addEventListener</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keyup</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expose a Node function as binding to the page (to be invoked from the function)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context.exposeBinding</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snapshotFunction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a:t>
            </a:r>
          </a:p>
          <a:p>
            <a:r>
              <a:rPr lang="en-US" sz="1100" dirty="0">
                <a:solidFill>
                  <a:srgbClr val="000000"/>
                </a:solidFill>
                <a:latin typeface="Consolas" panose="020B0609020204030204" pitchFamily="49" charset="0"/>
              </a:rPr>
              <a:t>  // execute JS snippet for every new page, page reload and navigation</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context.addInitScript</a:t>
            </a:r>
            <a:r>
              <a:rPr lang="en-US" sz="1100" b="0" dirty="0">
                <a:solidFill>
                  <a:srgbClr val="000000"/>
                </a:solidFill>
                <a:effectLst/>
                <a:latin typeface="Consolas" panose="020B0609020204030204" pitchFamily="49" charset="0"/>
              </a:rPr>
              <a:t> ({ </a:t>
            </a:r>
            <a:r>
              <a:rPr lang="en-US" sz="1100" b="0" dirty="0">
                <a:solidFill>
                  <a:srgbClr val="A31515"/>
                </a:solidFill>
                <a:effectLst/>
                <a:latin typeface="Consolas" panose="020B0609020204030204" pitchFamily="49" charset="0"/>
              </a:rPr>
              <a:t>content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(URL);</a:t>
            </a:r>
          </a:p>
          <a:p>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at this point, the browser will respond to </a:t>
            </a:r>
            <a:r>
              <a:rPr lang="en-US" sz="1100" b="0" dirty="0" err="1">
                <a:solidFill>
                  <a:srgbClr val="000000"/>
                </a:solidFill>
                <a:effectLst/>
                <a:latin typeface="Consolas" panose="020B0609020204030204" pitchFamily="49" charset="0"/>
              </a:rPr>
              <a:t>ctrl+y</a:t>
            </a:r>
            <a:r>
              <a:rPr lang="en-US" sz="1100" b="0" dirty="0">
                <a:solidFill>
                  <a:srgbClr val="000000"/>
                </a:solidFill>
                <a:effectLst/>
                <a:latin typeface="Consolas" panose="020B0609020204030204" pitchFamily="49" charset="0"/>
              </a:rPr>
              <a:t> by invoking </a:t>
            </a:r>
            <a:r>
              <a:rPr lang="en-US" sz="1100" b="0" dirty="0" err="1">
                <a:solidFill>
                  <a:srgbClr val="000000"/>
                </a:solidFill>
                <a:effectLst/>
                <a:latin typeface="Consolas" panose="020B0609020204030204" pitchFamily="49" charset="0"/>
              </a:rPr>
              <a:t>handleShortCutKey</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that in turn invokes </a:t>
            </a:r>
            <a:r>
              <a:rPr lang="en-US" sz="1100" b="0" dirty="0" err="1">
                <a:solidFill>
                  <a:srgbClr val="A31515"/>
                </a:solidFill>
                <a:effectLst/>
                <a:latin typeface="Consolas" panose="020B0609020204030204" pitchFamily="49" charset="0"/>
              </a:rPr>
              <a:t>window.snap</a:t>
            </a:r>
            <a:r>
              <a:rPr lang="en-US" sz="1100" dirty="0" err="1">
                <a:solidFill>
                  <a:srgbClr val="A31515"/>
                </a:solidFill>
                <a:latin typeface="Consolas" panose="020B0609020204030204" pitchFamily="49" charset="0"/>
              </a:rPr>
              <a:t>shot</a:t>
            </a:r>
            <a:r>
              <a:rPr lang="en-US" sz="1100" b="0" dirty="0" err="1">
                <a:solidFill>
                  <a:srgbClr val="A31515"/>
                </a:solidFill>
                <a:effectLst/>
                <a:latin typeface="Consolas" panose="020B0609020204030204" pitchFamily="49" charset="0"/>
              </a:rPr>
              <a:t>Function</a:t>
            </a:r>
            <a:r>
              <a:rPr lang="en-US" sz="1100" b="0" dirty="0">
                <a:solidFill>
                  <a:srgbClr val="A31515"/>
                </a:solidFill>
                <a:effectLst/>
                <a:latin typeface="Consolas" panose="020B0609020204030204" pitchFamily="49" charset="0"/>
              </a:rPr>
              <a:t>() which is a proxy for function </a:t>
            </a:r>
            <a:r>
              <a:rPr lang="en-US" sz="1100" b="0" dirty="0" err="1">
                <a:solidFill>
                  <a:srgbClr val="A31515"/>
                </a:solidFill>
                <a:effectLst/>
                <a:latin typeface="Consolas" panose="020B0609020204030204" pitchFamily="49" charset="0"/>
              </a:rPr>
              <a:t>snapshotter</a:t>
            </a:r>
            <a:r>
              <a:rPr lang="en-US" sz="1100" b="0" dirty="0">
                <a:solidFill>
                  <a:srgbClr val="A31515"/>
                </a:solidFill>
                <a:effectLst/>
                <a:latin typeface="Consolas" panose="020B0609020204030204" pitchFamily="49" charset="0"/>
              </a:rPr>
              <a:t> in</a:t>
            </a:r>
            <a:br>
              <a:rPr lang="en-US" sz="1100" b="0" dirty="0">
                <a:solidFill>
                  <a:srgbClr val="A31515"/>
                </a:solidFill>
                <a:effectLst/>
                <a:latin typeface="Consolas" panose="020B0609020204030204" pitchFamily="49" charset="0"/>
              </a:rPr>
            </a:br>
            <a:r>
              <a:rPr lang="en-US" sz="1100" b="0" dirty="0">
                <a:solidFill>
                  <a:srgbClr val="A31515"/>
                </a:solidFill>
                <a:effectLst/>
                <a:latin typeface="Consolas" panose="020B0609020204030204" pitchFamily="49" charset="0"/>
              </a:rPr>
              <a:t>  // the context of the Node application that will write a snapshot PNG file</a:t>
            </a:r>
            <a:endParaRPr lang="en-US" sz="11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FD1F504C-EC05-4E45-AF49-C3CB414C2788}"/>
              </a:ext>
            </a:extLst>
          </p:cNvPr>
          <p:cNvSpPr/>
          <p:nvPr/>
        </p:nvSpPr>
        <p:spPr>
          <a:xfrm>
            <a:off x="1961662" y="1781908"/>
            <a:ext cx="5642707" cy="6174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hromium (web browser) - Wikipedia">
            <a:extLst>
              <a:ext uri="{FF2B5EF4-FFF2-40B4-BE49-F238E27FC236}">
                <a16:creationId xmlns:a16="http://schemas.microsoft.com/office/drawing/2014/main" id="{57165B30-DADD-4C25-BF77-C0AF6D1F5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491" y="3189596"/>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7C16A9B-011C-4732-BEC8-FE498C587DFE}"/>
              </a:ext>
            </a:extLst>
          </p:cNvPr>
          <p:cNvSpPr/>
          <p:nvPr/>
        </p:nvSpPr>
        <p:spPr>
          <a:xfrm>
            <a:off x="5214074" y="3464600"/>
            <a:ext cx="1257063"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hromium (web browser) - Wikipedia">
            <a:extLst>
              <a:ext uri="{FF2B5EF4-FFF2-40B4-BE49-F238E27FC236}">
                <a16:creationId xmlns:a16="http://schemas.microsoft.com/office/drawing/2014/main" id="{E4D31CAE-2E11-4106-8E2B-CC6D9A55E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338" y="2744178"/>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08078BA5-7BA2-4190-B814-DE0E9B5D0D5C}"/>
              </a:ext>
            </a:extLst>
          </p:cNvPr>
          <p:cNvSpPr/>
          <p:nvPr/>
        </p:nvSpPr>
        <p:spPr>
          <a:xfrm>
            <a:off x="5214074" y="3091474"/>
            <a:ext cx="1830034"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hromium (web browser) - Wikipedia">
            <a:extLst>
              <a:ext uri="{FF2B5EF4-FFF2-40B4-BE49-F238E27FC236}">
                <a16:creationId xmlns:a16="http://schemas.microsoft.com/office/drawing/2014/main" id="{8D72CEB5-6ADC-459E-8F73-8E8CB4B24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633" y="2271586"/>
            <a:ext cx="255472" cy="2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4" end="1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5" end="1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4EB-4657-4487-9026-8D4E5BA33AF9}"/>
              </a:ext>
            </a:extLst>
          </p:cNvPr>
          <p:cNvSpPr>
            <a:spLocks noGrp="1"/>
          </p:cNvSpPr>
          <p:nvPr>
            <p:ph type="title"/>
          </p:nvPr>
        </p:nvSpPr>
        <p:spPr/>
        <p:txBody>
          <a:bodyPr/>
          <a:lstStyle/>
          <a:p>
            <a:r>
              <a:rPr lang="en-US" dirty="0"/>
              <a:t>Manipulate Web Page from Node application</a:t>
            </a:r>
          </a:p>
        </p:txBody>
      </p:sp>
      <p:sp>
        <p:nvSpPr>
          <p:cNvPr id="3" name="Content Placeholder 2">
            <a:extLst>
              <a:ext uri="{FF2B5EF4-FFF2-40B4-BE49-F238E27FC236}">
                <a16:creationId xmlns:a16="http://schemas.microsoft.com/office/drawing/2014/main" id="{629A7D00-D8F8-4862-BBA8-0AF5F81BE0F9}"/>
              </a:ext>
            </a:extLst>
          </p:cNvPr>
          <p:cNvSpPr>
            <a:spLocks noGrp="1"/>
          </p:cNvSpPr>
          <p:nvPr>
            <p:ph idx="1"/>
          </p:nvPr>
        </p:nvSpPr>
        <p:spPr>
          <a:xfrm>
            <a:off x="720003" y="936000"/>
            <a:ext cx="8098877" cy="3780000"/>
          </a:xfrm>
        </p:spPr>
        <p:txBody>
          <a:bodyPr/>
          <a:lstStyle/>
          <a:p>
            <a:r>
              <a:rPr lang="en-US" dirty="0"/>
              <a:t>Add JavaScript to execute for each page load, refresh, navigation</a:t>
            </a:r>
          </a:p>
          <a:p>
            <a:pPr lvl="1"/>
            <a:r>
              <a:rPr lang="en-US" sz="1200" dirty="0" err="1">
                <a:solidFill>
                  <a:schemeClr val="tx2">
                    <a:lumMod val="75000"/>
                  </a:schemeClr>
                </a:solidFill>
                <a:latin typeface="Lucida Sans Typewriter" panose="020B0509030504030204" pitchFamily="49" charset="0"/>
              </a:rPr>
              <a:t>context.addInitScript</a:t>
            </a:r>
            <a:r>
              <a:rPr lang="en-US" sz="1200" dirty="0">
                <a:solidFill>
                  <a:schemeClr val="tx2">
                    <a:lumMod val="75000"/>
                  </a:schemeClr>
                </a:solidFill>
                <a:latin typeface="Lucida Sans Typewriter" panose="020B0509030504030204" pitchFamily="49" charset="0"/>
              </a:rPr>
              <a:t>(&lt;browser side JavaScript&gt;)</a:t>
            </a:r>
          </a:p>
          <a:p>
            <a:r>
              <a:rPr lang="en-US" dirty="0"/>
              <a:t>Add &lt;script&gt; tag to page – with new JavaScript functions and statements to execute</a:t>
            </a:r>
          </a:p>
          <a:p>
            <a:pPr lvl="1"/>
            <a:r>
              <a:rPr lang="en-US" sz="1200" dirty="0" err="1">
                <a:solidFill>
                  <a:schemeClr val="tx2">
                    <a:lumMod val="75000"/>
                  </a:schemeClr>
                </a:solidFill>
                <a:latin typeface="Lucida Sans Typewriter" panose="020B0509030504030204" pitchFamily="49" charset="0"/>
              </a:rPr>
              <a:t>page.addScriptTag</a:t>
            </a:r>
            <a:r>
              <a:rPr lang="en-US" sz="1200" dirty="0">
                <a:solidFill>
                  <a:schemeClr val="tx2">
                    <a:lumMod val="75000"/>
                  </a:schemeClr>
                </a:solidFill>
                <a:latin typeface="Lucida Sans Typewriter" panose="020B0509030504030204" pitchFamily="49" charset="0"/>
              </a:rPr>
              <a:t>({ content: `console.log('Message from the Outside')` })</a:t>
            </a:r>
          </a:p>
          <a:p>
            <a:r>
              <a:rPr lang="en-US" dirty="0"/>
              <a:t>Expose NodeJS function inside the Browser context (on the window object)</a:t>
            </a:r>
          </a:p>
          <a:p>
            <a:pPr lvl="1"/>
            <a:r>
              <a:rPr lang="en-US" sz="1200" dirty="0" err="1">
                <a:solidFill>
                  <a:schemeClr val="tx2">
                    <a:lumMod val="75000"/>
                  </a:schemeClr>
                </a:solidFill>
                <a:latin typeface="Lucida Sans Typewriter" panose="020B0509030504030204" pitchFamily="49" charset="0"/>
              </a:rPr>
              <a:t>context.exposeBinding</a:t>
            </a:r>
            <a:r>
              <a:rPr lang="en-US" sz="1200" dirty="0">
                <a:solidFill>
                  <a:schemeClr val="tx2">
                    <a:lumMod val="75000"/>
                  </a:schemeClr>
                </a:solidFill>
                <a:latin typeface="Lucida Sans Typewriter" panose="020B0509030504030204" pitchFamily="49" charset="0"/>
              </a:rPr>
              <a:t>('</a:t>
            </a:r>
            <a:r>
              <a:rPr lang="en-US" sz="1200" dirty="0" err="1">
                <a:solidFill>
                  <a:schemeClr val="tx2">
                    <a:lumMod val="75000"/>
                  </a:schemeClr>
                </a:solidFill>
                <a:latin typeface="Lucida Sans Typewriter" panose="020B0509030504030204" pitchFamily="49" charset="0"/>
              </a:rPr>
              <a:t>nameOfWindowProperty</a:t>
            </a:r>
            <a:r>
              <a:rPr lang="en-US" sz="1200" dirty="0">
                <a:solidFill>
                  <a:schemeClr val="tx2">
                    <a:lumMod val="75000"/>
                  </a:schemeClr>
                </a:solidFill>
                <a:latin typeface="Lucida Sans Typewriter" panose="020B0509030504030204" pitchFamily="49" charset="0"/>
              </a:rPr>
              <a:t>’, </a:t>
            </a:r>
            <a:r>
              <a:rPr lang="en-US" sz="1200" dirty="0" err="1">
                <a:solidFill>
                  <a:schemeClr val="tx2">
                    <a:lumMod val="75000"/>
                  </a:schemeClr>
                </a:solidFill>
                <a:latin typeface="Lucida Sans Typewriter" panose="020B0509030504030204" pitchFamily="49" charset="0"/>
              </a:rPr>
              <a:t>nodeJSFunction</a:t>
            </a:r>
            <a:r>
              <a:rPr lang="en-US" sz="1200" dirty="0">
                <a:solidFill>
                  <a:schemeClr val="tx2">
                    <a:lumMod val="75000"/>
                  </a:schemeClr>
                </a:solidFill>
                <a:latin typeface="Lucida Sans Typewriter" panose="020B0509030504030204" pitchFamily="49" charset="0"/>
              </a:rPr>
              <a:t>)</a:t>
            </a:r>
          </a:p>
          <a:p>
            <a:r>
              <a:rPr lang="en-US" dirty="0"/>
              <a:t>Add &lt;style&gt; tag to page - with CSS definitions</a:t>
            </a:r>
          </a:p>
          <a:p>
            <a:pPr lvl="1"/>
            <a:r>
              <a:rPr lang="en-US" sz="1200" dirty="0" err="1">
                <a:solidFill>
                  <a:schemeClr val="tx2">
                    <a:lumMod val="75000"/>
                  </a:schemeClr>
                </a:solidFill>
                <a:latin typeface="Lucida Sans Typewriter" panose="020B0509030504030204" pitchFamily="49" charset="0"/>
              </a:rPr>
              <a:t>page.addStyleTag</a:t>
            </a:r>
            <a:r>
              <a:rPr lang="en-US" sz="1200" dirty="0">
                <a:solidFill>
                  <a:schemeClr val="tx2">
                    <a:lumMod val="75000"/>
                  </a:schemeClr>
                </a:solidFill>
                <a:latin typeface="Lucida Sans Typewriter" panose="020B0509030504030204" pitchFamily="49" charset="0"/>
              </a:rPr>
              <a:t>({ content: `h1 { </a:t>
            </a:r>
            <a:r>
              <a:rPr lang="en-US" sz="1200" dirty="0" err="1">
                <a:solidFill>
                  <a:schemeClr val="tx2">
                    <a:lumMod val="75000"/>
                  </a:schemeClr>
                </a:solidFill>
                <a:latin typeface="Lucida Sans Typewriter" panose="020B0509030504030204" pitchFamily="49" charset="0"/>
              </a:rPr>
              <a:t>color:red</a:t>
            </a:r>
            <a:r>
              <a:rPr lang="en-US" sz="1200" dirty="0">
                <a:solidFill>
                  <a:schemeClr val="tx2">
                    <a:lumMod val="75000"/>
                  </a:schemeClr>
                </a:solidFill>
                <a:latin typeface="Lucida Sans Typewriter" panose="020B0509030504030204" pitchFamily="49" charset="0"/>
              </a:rPr>
              <a:t>}`})</a:t>
            </a:r>
          </a:p>
          <a:p>
            <a:r>
              <a:rPr lang="en-US" dirty="0"/>
              <a:t>Execute JavaScript snippet in the Browser context of the web page</a:t>
            </a:r>
          </a:p>
          <a:p>
            <a:pPr lvl="1"/>
            <a:r>
              <a:rPr lang="en-US" sz="1200" dirty="0" err="1">
                <a:solidFill>
                  <a:schemeClr val="tx2">
                    <a:lumMod val="75000"/>
                  </a:schemeClr>
                </a:solidFill>
                <a:latin typeface="Lucida Sans Typewriter" panose="020B0509030504030204" pitchFamily="49" charset="0"/>
              </a:rPr>
              <a:t>page.evaluate</a:t>
            </a:r>
            <a:r>
              <a:rPr lang="en-US" sz="1200" dirty="0">
                <a:solidFill>
                  <a:schemeClr val="tx2">
                    <a:lumMod val="75000"/>
                  </a:schemeClr>
                </a:solidFill>
                <a:latin typeface="Lucida Sans Typewriter" panose="020B0509030504030204" pitchFamily="49" charset="0"/>
              </a:rPr>
              <a:t>( (name) =&gt; { console.log(`name from NodeJS: ${name}`) }, </a:t>
            </a:r>
            <a:r>
              <a:rPr lang="en-US" sz="1200" dirty="0" err="1">
                <a:solidFill>
                  <a:schemeClr val="tx2">
                    <a:lumMod val="75000"/>
                  </a:schemeClr>
                </a:solidFill>
                <a:latin typeface="Lucida Sans Typewriter" panose="020B0509030504030204" pitchFamily="49" charset="0"/>
              </a:rPr>
              <a:t>myName</a:t>
            </a:r>
            <a:r>
              <a:rPr lang="en-US" sz="1200" dirty="0">
                <a:solidFill>
                  <a:schemeClr val="tx2">
                    <a:lumMod val="75000"/>
                  </a:schemeClr>
                </a:solidFill>
                <a:latin typeface="Lucida Sans Typewriter" panose="020B0509030504030204" pitchFamily="49" charset="0"/>
              </a:rPr>
              <a:t>)</a:t>
            </a:r>
          </a:p>
          <a:p>
            <a:r>
              <a:rPr lang="en-US" dirty="0"/>
              <a:t>Execute JS snippet for a DOM Element located by Playwright (this hides the toolbar)</a:t>
            </a:r>
          </a:p>
          <a:p>
            <a:pPr lvl="1"/>
            <a:r>
              <a:rPr lang="en-US" sz="1200" dirty="0" err="1">
                <a:solidFill>
                  <a:schemeClr val="tx2">
                    <a:lumMod val="75000"/>
                  </a:schemeClr>
                </a:solidFill>
                <a:latin typeface="Lucida Sans Typewriter" panose="020B0509030504030204" pitchFamily="49" charset="0"/>
              </a:rPr>
              <a:t>page.$eval</a:t>
            </a:r>
            <a:r>
              <a:rPr lang="en-US" sz="1200" dirty="0">
                <a:solidFill>
                  <a:schemeClr val="tx2">
                    <a:lumMod val="75000"/>
                  </a:schemeClr>
                </a:solidFill>
                <a:latin typeface="Lucida Sans Typewriter" panose="020B0509030504030204" pitchFamily="49" charset="0"/>
              </a:rPr>
              <a:t>('#TOOLBAR_ID', (toolbar) =&gt; { </a:t>
            </a:r>
            <a:r>
              <a:rPr lang="en-US" sz="1200" dirty="0" err="1">
                <a:solidFill>
                  <a:schemeClr val="tx2">
                    <a:lumMod val="75000"/>
                  </a:schemeClr>
                </a:solidFill>
                <a:latin typeface="Lucida Sans Typewriter" panose="020B0509030504030204" pitchFamily="49" charset="0"/>
              </a:rPr>
              <a:t>toolbar.style.display</a:t>
            </a:r>
            <a:r>
              <a:rPr lang="en-US" sz="1200" dirty="0">
                <a:solidFill>
                  <a:schemeClr val="tx2">
                    <a:lumMod val="75000"/>
                  </a:schemeClr>
                </a:solidFill>
                <a:latin typeface="Lucida Sans Typewriter" panose="020B0509030504030204" pitchFamily="49" charset="0"/>
              </a:rPr>
              <a:t> = "none"; })</a:t>
            </a:r>
          </a:p>
          <a:p>
            <a:pPr lvl="1"/>
            <a:endParaRPr lang="en-US" dirty="0"/>
          </a:p>
        </p:txBody>
      </p:sp>
      <p:sp>
        <p:nvSpPr>
          <p:cNvPr id="4" name="Footer Placeholder 3">
            <a:extLst>
              <a:ext uri="{FF2B5EF4-FFF2-40B4-BE49-F238E27FC236}">
                <a16:creationId xmlns:a16="http://schemas.microsoft.com/office/drawing/2014/main" id="{D9F12DD1-AE3F-4318-A234-28A966620B57}"/>
              </a:ext>
            </a:extLst>
          </p:cNvPr>
          <p:cNvSpPr>
            <a:spLocks noGrp="1"/>
          </p:cNvSpPr>
          <p:nvPr>
            <p:ph type="ftr" sz="quarter" idx="11"/>
          </p:nvPr>
        </p:nvSpPr>
        <p:spPr/>
        <p:txBody>
          <a:bodyPr/>
          <a:lstStyle/>
          <a:p>
            <a:r>
              <a:rPr lang="en-US"/>
              <a:t>2021 | Playwright browser automation</a:t>
            </a:r>
            <a:endParaRPr lang="nl-NL"/>
          </a:p>
        </p:txBody>
      </p:sp>
      <p:pic>
        <p:nvPicPr>
          <p:cNvPr id="5" name="Picture 2">
            <a:extLst>
              <a:ext uri="{FF2B5EF4-FFF2-40B4-BE49-F238E27FC236}">
                <a16:creationId xmlns:a16="http://schemas.microsoft.com/office/drawing/2014/main" id="{B6321B9B-39EA-42B5-87D5-1E5D087A3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001" y="4080325"/>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DAA7F65-8FB4-4A13-AC40-2DB6E02BDFCD}"/>
              </a:ext>
            </a:extLst>
          </p:cNvPr>
          <p:cNvSpPr/>
          <p:nvPr/>
        </p:nvSpPr>
        <p:spPr>
          <a:xfrm>
            <a:off x="7686853" y="4150088"/>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hromium (web browser) - Wikipedia">
            <a:extLst>
              <a:ext uri="{FF2B5EF4-FFF2-40B4-BE49-F238E27FC236}">
                <a16:creationId xmlns:a16="http://schemas.microsoft.com/office/drawing/2014/main" id="{72B15BFB-7694-49A1-B5E9-2742E0FF4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749" y="3987769"/>
            <a:ext cx="850500" cy="85050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FE3B8208-FF8C-4CD7-AE5B-401B1582D01E}"/>
              </a:ext>
            </a:extLst>
          </p:cNvPr>
          <p:cNvSpPr/>
          <p:nvPr/>
        </p:nvSpPr>
        <p:spPr>
          <a:xfrm>
            <a:off x="6426239" y="4161019"/>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Picture 4" descr="Playwright (vs. Puppeteer): Cross-Browser Testing done right - DEV">
            <a:extLst>
              <a:ext uri="{FF2B5EF4-FFF2-40B4-BE49-F238E27FC236}">
                <a16:creationId xmlns:a16="http://schemas.microsoft.com/office/drawing/2014/main" id="{56B9E646-572B-4146-8D32-1EB35F3BCB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5896980" y="4647802"/>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ml Dialog Element Taking Full Advantage Of Javascript - Html Css Js  Transparent, HD Png Download - kindpng">
            <a:extLst>
              <a:ext uri="{FF2B5EF4-FFF2-40B4-BE49-F238E27FC236}">
                <a16:creationId xmlns:a16="http://schemas.microsoft.com/office/drawing/2014/main" id="{9BA9C243-7290-4116-9B2F-F601E5448315}"/>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934698" y="4168893"/>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2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460-F926-44D2-968A-BD96B22CA237}"/>
              </a:ext>
            </a:extLst>
          </p:cNvPr>
          <p:cNvSpPr>
            <a:spLocks noGrp="1"/>
          </p:cNvSpPr>
          <p:nvPr>
            <p:ph type="title"/>
          </p:nvPr>
        </p:nvSpPr>
        <p:spPr/>
        <p:txBody>
          <a:bodyPr/>
          <a:lstStyle/>
          <a:p>
            <a:r>
              <a:rPr lang="en-US" dirty="0"/>
              <a:t>Inject Toolbar into any Web Page or Site loaded into Playwright embedded browser</a:t>
            </a:r>
          </a:p>
        </p:txBody>
      </p:sp>
      <p:sp>
        <p:nvSpPr>
          <p:cNvPr id="3" name="Content Placeholder 2">
            <a:extLst>
              <a:ext uri="{FF2B5EF4-FFF2-40B4-BE49-F238E27FC236}">
                <a16:creationId xmlns:a16="http://schemas.microsoft.com/office/drawing/2014/main" id="{75E0EC61-4B67-4B51-9ABF-B3CBAE8C3895}"/>
              </a:ext>
            </a:extLst>
          </p:cNvPr>
          <p:cNvSpPr>
            <a:spLocks noGrp="1"/>
          </p:cNvSpPr>
          <p:nvPr>
            <p:ph idx="1"/>
          </p:nvPr>
        </p:nvSpPr>
        <p:spPr/>
        <p:txBody>
          <a:bodyPr/>
          <a:lstStyle/>
          <a:p>
            <a:r>
              <a:rPr lang="en-US" dirty="0"/>
              <a:t>Add floating toolbar with menu options to page after loading or refreshing</a:t>
            </a:r>
          </a:p>
          <a:p>
            <a:pPr lvl="1"/>
            <a:r>
              <a:rPr lang="en-US" dirty="0"/>
              <a:t>toolbar can be toggled on or off with shortcut key</a:t>
            </a:r>
          </a:p>
          <a:p>
            <a:pPr lvl="1"/>
            <a:r>
              <a:rPr lang="en-US" dirty="0"/>
              <a:t>options include Save all Images in page (to local file) and take Snapshot of page</a:t>
            </a:r>
          </a:p>
        </p:txBody>
      </p:sp>
      <p:sp>
        <p:nvSpPr>
          <p:cNvPr id="4" name="Footer Placeholder 3">
            <a:extLst>
              <a:ext uri="{FF2B5EF4-FFF2-40B4-BE49-F238E27FC236}">
                <a16:creationId xmlns:a16="http://schemas.microsoft.com/office/drawing/2014/main" id="{693F8829-A1E8-4E0D-A986-362930028F24}"/>
              </a:ext>
            </a:extLst>
          </p:cNvPr>
          <p:cNvSpPr>
            <a:spLocks noGrp="1"/>
          </p:cNvSpPr>
          <p:nvPr>
            <p:ph type="ftr" sz="quarter" idx="11"/>
          </p:nvPr>
        </p:nvSpPr>
        <p:spPr/>
        <p:txBody>
          <a:bodyPr/>
          <a:lstStyle/>
          <a:p>
            <a:r>
              <a:rPr lang="en-US"/>
              <a:t>2021 | Playwright browser automation</a:t>
            </a:r>
            <a:endParaRPr lang="nl-NL"/>
          </a:p>
        </p:txBody>
      </p:sp>
      <p:pic>
        <p:nvPicPr>
          <p:cNvPr id="1026" name="Picture 2" descr="Image for post">
            <a:extLst>
              <a:ext uri="{FF2B5EF4-FFF2-40B4-BE49-F238E27FC236}">
                <a16:creationId xmlns:a16="http://schemas.microsoft.com/office/drawing/2014/main" id="{A582B1D4-B327-459E-BE95-5A27F82F4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1525"/>
            <a:ext cx="9144000" cy="1058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1AAEFA-7B7F-4530-B432-D9D934DDE97B}"/>
              </a:ext>
            </a:extLst>
          </p:cNvPr>
          <p:cNvPicPr>
            <a:picLocks noChangeAspect="1"/>
          </p:cNvPicPr>
          <p:nvPr/>
        </p:nvPicPr>
        <p:blipFill>
          <a:blip r:embed="rId3"/>
          <a:stretch>
            <a:fillRect/>
          </a:stretch>
        </p:blipFill>
        <p:spPr>
          <a:xfrm>
            <a:off x="719999" y="3324037"/>
            <a:ext cx="7544454" cy="525826"/>
          </a:xfrm>
          <a:prstGeom prst="rect">
            <a:avLst/>
          </a:prstGeom>
        </p:spPr>
      </p:pic>
      <p:sp>
        <p:nvSpPr>
          <p:cNvPr id="6" name="TextBox 5">
            <a:extLst>
              <a:ext uri="{FF2B5EF4-FFF2-40B4-BE49-F238E27FC236}">
                <a16:creationId xmlns:a16="http://schemas.microsoft.com/office/drawing/2014/main" id="{7A9F7F9A-2712-4DDE-9194-1D7FEEF71348}"/>
              </a:ext>
            </a:extLst>
          </p:cNvPr>
          <p:cNvSpPr txBox="1"/>
          <p:nvPr/>
        </p:nvSpPr>
        <p:spPr>
          <a:xfrm>
            <a:off x="3836284" y="4659944"/>
            <a:ext cx="5192127" cy="200055"/>
          </a:xfrm>
          <a:prstGeom prst="rect">
            <a:avLst/>
          </a:prstGeom>
          <a:noFill/>
        </p:spPr>
        <p:txBody>
          <a:bodyPr wrap="none" lIns="0" tIns="0" rIns="0" bIns="0" rtlCol="0">
            <a:spAutoFit/>
          </a:bodyPr>
          <a:lstStyle/>
          <a:p>
            <a:r>
              <a:rPr lang="en-US" sz="1300" dirty="0"/>
              <a:t>github.com/lucasjellema/playwright-scenarios/tree/main/floating_menu</a:t>
            </a:r>
          </a:p>
        </p:txBody>
      </p:sp>
      <p:pic>
        <p:nvPicPr>
          <p:cNvPr id="1028" name="Picture 4">
            <a:extLst>
              <a:ext uri="{FF2B5EF4-FFF2-40B4-BE49-F238E27FC236}">
                <a16:creationId xmlns:a16="http://schemas.microsoft.com/office/drawing/2014/main" id="{6EE5D8EB-A5E7-4944-A80D-E1208AE32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435" y="4642498"/>
            <a:ext cx="269984" cy="26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6A96-1F03-4CB7-977C-761FF9E6D453}"/>
              </a:ext>
            </a:extLst>
          </p:cNvPr>
          <p:cNvSpPr>
            <a:spLocks noGrp="1"/>
          </p:cNvSpPr>
          <p:nvPr>
            <p:ph type="title"/>
          </p:nvPr>
        </p:nvSpPr>
        <p:spPr/>
        <p:txBody>
          <a:bodyPr/>
          <a:lstStyle/>
          <a:p>
            <a:r>
              <a:rPr lang="en-US" dirty="0"/>
              <a:t>Implementation challenges</a:t>
            </a:r>
          </a:p>
        </p:txBody>
      </p:sp>
      <p:sp>
        <p:nvSpPr>
          <p:cNvPr id="3" name="Content Placeholder 2">
            <a:extLst>
              <a:ext uri="{FF2B5EF4-FFF2-40B4-BE49-F238E27FC236}">
                <a16:creationId xmlns:a16="http://schemas.microsoft.com/office/drawing/2014/main" id="{1C7CFE72-B030-43C3-A8BB-D02C9F8B08D4}"/>
              </a:ext>
            </a:extLst>
          </p:cNvPr>
          <p:cNvSpPr>
            <a:spLocks noGrp="1"/>
          </p:cNvSpPr>
          <p:nvPr>
            <p:ph idx="1"/>
          </p:nvPr>
        </p:nvSpPr>
        <p:spPr>
          <a:xfrm>
            <a:off x="720002" y="936000"/>
            <a:ext cx="7487997" cy="3780000"/>
          </a:xfrm>
        </p:spPr>
        <p:txBody>
          <a:bodyPr/>
          <a:lstStyle/>
          <a:p>
            <a:r>
              <a:rPr lang="en-US" dirty="0"/>
              <a:t>Create a floating, fixed, semi-transparent toolbar — using HTML and CSS</a:t>
            </a:r>
          </a:p>
          <a:p>
            <a:r>
              <a:rPr lang="en-US" dirty="0"/>
              <a:t>Add this toolbar — using Playwright — on top of a site or app that is loaded into the embedded browser</a:t>
            </a:r>
          </a:p>
          <a:p>
            <a:pPr lvl="1"/>
            <a:r>
              <a:rPr lang="en-US" dirty="0"/>
              <a:t>and ensure that the toolbar stays around / is added again whenever the browser is navigated to a new page </a:t>
            </a:r>
          </a:p>
          <a:p>
            <a:r>
              <a:rPr lang="en-US" dirty="0"/>
              <a:t>Implement the Snapshot function linked to a toolbar option: when the option is triggered, the Playwright function for taking a snapshot of the page is activated.</a:t>
            </a:r>
          </a:p>
          <a:p>
            <a:pPr lvl="1"/>
            <a:r>
              <a:rPr lang="en-US" dirty="0"/>
              <a:t>note: the toolbar itself should be hidden at the time of taking the snapshot</a:t>
            </a:r>
          </a:p>
          <a:p>
            <a:r>
              <a:rPr lang="en-US" dirty="0"/>
              <a:t>Show and hide the toolbar using a short cut key combination</a:t>
            </a:r>
          </a:p>
          <a:p>
            <a:r>
              <a:rPr lang="en-US" dirty="0"/>
              <a:t>Add a toolbar option for saving all images in a page</a:t>
            </a:r>
          </a:p>
          <a:p>
            <a:r>
              <a:rPr lang="en-US" dirty="0"/>
              <a:t>Add other features to the toolbar that make life easier around specific or generic web sites and web applications</a:t>
            </a:r>
          </a:p>
          <a:p>
            <a:pPr lvl="1"/>
            <a:r>
              <a:rPr lang="en-US" dirty="0"/>
              <a:t>save/restore form entries, record currently selected text, remove all images from page, play a specific Playwright scenario (demo, instruction, shortcut), ...</a:t>
            </a:r>
          </a:p>
        </p:txBody>
      </p:sp>
      <p:sp>
        <p:nvSpPr>
          <p:cNvPr id="4" name="Footer Placeholder 3">
            <a:extLst>
              <a:ext uri="{FF2B5EF4-FFF2-40B4-BE49-F238E27FC236}">
                <a16:creationId xmlns:a16="http://schemas.microsoft.com/office/drawing/2014/main" id="{3F31FA1B-0467-42F0-9D3E-140098D2003B}"/>
              </a:ext>
            </a:extLst>
          </p:cNvPr>
          <p:cNvSpPr>
            <a:spLocks noGrp="1"/>
          </p:cNvSpPr>
          <p:nvPr>
            <p:ph type="ftr" sz="quarter" idx="11"/>
          </p:nvPr>
        </p:nvSpPr>
        <p:spPr/>
        <p:txBody>
          <a:bodyPr/>
          <a:lstStyle/>
          <a:p>
            <a:r>
              <a:rPr lang="en-US"/>
              <a:t>2021 | Playwright browser automation</a:t>
            </a:r>
            <a:endParaRPr lang="nl-NL"/>
          </a:p>
        </p:txBody>
      </p:sp>
      <p:pic>
        <p:nvPicPr>
          <p:cNvPr id="5" name="Picture 4">
            <a:extLst>
              <a:ext uri="{FF2B5EF4-FFF2-40B4-BE49-F238E27FC236}">
                <a16:creationId xmlns:a16="http://schemas.microsoft.com/office/drawing/2014/main" id="{7EF0DE28-0FE0-437A-AF1A-202CD3C5662A}"/>
              </a:ext>
            </a:extLst>
          </p:cNvPr>
          <p:cNvPicPr>
            <a:picLocks noChangeAspect="1"/>
          </p:cNvPicPr>
          <p:nvPr/>
        </p:nvPicPr>
        <p:blipFill>
          <a:blip r:embed="rId3"/>
          <a:stretch>
            <a:fillRect/>
          </a:stretch>
        </p:blipFill>
        <p:spPr>
          <a:xfrm>
            <a:off x="3777543" y="332728"/>
            <a:ext cx="5309161" cy="370032"/>
          </a:xfrm>
          <a:prstGeom prst="rect">
            <a:avLst/>
          </a:prstGeom>
        </p:spPr>
      </p:pic>
    </p:spTree>
    <p:extLst>
      <p:ext uri="{BB962C8B-B14F-4D97-AF65-F5344CB8AC3E}">
        <p14:creationId xmlns:p14="http://schemas.microsoft.com/office/powerpoint/2010/main" val="13775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6E22-5B11-4183-9F14-5284AAE269F3}"/>
              </a:ext>
            </a:extLst>
          </p:cNvPr>
          <p:cNvSpPr>
            <a:spLocks noGrp="1"/>
          </p:cNvSpPr>
          <p:nvPr>
            <p:ph type="title"/>
          </p:nvPr>
        </p:nvSpPr>
        <p:spPr/>
        <p:txBody>
          <a:bodyPr/>
          <a:lstStyle/>
          <a:p>
            <a:endParaRPr lang="en-US"/>
          </a:p>
        </p:txBody>
      </p:sp>
      <p:pic>
        <p:nvPicPr>
          <p:cNvPr id="6" name="Snagit_SNG821">
            <a:extLst>
              <a:ext uri="{FF2B5EF4-FFF2-40B4-BE49-F238E27FC236}">
                <a16:creationId xmlns:a16="http://schemas.microsoft.com/office/drawing/2014/main" id="{CD652376-6DEE-46DD-9F3C-AFE1A1C3F1EF}"/>
              </a:ext>
            </a:extLst>
          </p:cNvPr>
          <p:cNvPicPr>
            <a:picLocks noGrp="1" noChangeAspect="1"/>
          </p:cNvPicPr>
          <p:nvPr>
            <p:ph idx="1"/>
          </p:nvPr>
        </p:nvPicPr>
        <p:blipFill>
          <a:blip r:embed="rId2"/>
          <a:stretch>
            <a:fillRect/>
          </a:stretch>
        </p:blipFill>
        <p:spPr>
          <a:xfrm>
            <a:off x="328246" y="356503"/>
            <a:ext cx="4038829" cy="197583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E1385AA-6D91-4136-B8F3-F86F23074D0A}"/>
              </a:ext>
            </a:extLst>
          </p:cNvPr>
          <p:cNvSpPr>
            <a:spLocks noGrp="1"/>
          </p:cNvSpPr>
          <p:nvPr>
            <p:ph type="ftr" sz="quarter" idx="11"/>
          </p:nvPr>
        </p:nvSpPr>
        <p:spPr/>
        <p:txBody>
          <a:bodyPr/>
          <a:lstStyle/>
          <a:p>
            <a:r>
              <a:rPr lang="en-US"/>
              <a:t>2021 | Playwright browser automation</a:t>
            </a:r>
            <a:endParaRPr lang="nl-NL"/>
          </a:p>
        </p:txBody>
      </p:sp>
      <p:pic>
        <p:nvPicPr>
          <p:cNvPr id="8" name="Snagit_SNG838">
            <a:extLst>
              <a:ext uri="{FF2B5EF4-FFF2-40B4-BE49-F238E27FC236}">
                <a16:creationId xmlns:a16="http://schemas.microsoft.com/office/drawing/2014/main" id="{B712DA50-4B04-419B-9C7E-5943D26163AD}"/>
              </a:ext>
            </a:extLst>
          </p:cNvPr>
          <p:cNvPicPr>
            <a:picLocks noChangeAspect="1"/>
          </p:cNvPicPr>
          <p:nvPr/>
        </p:nvPicPr>
        <p:blipFill>
          <a:blip r:embed="rId3"/>
          <a:stretch>
            <a:fillRect/>
          </a:stretch>
        </p:blipFill>
        <p:spPr>
          <a:xfrm>
            <a:off x="2002561" y="2905665"/>
            <a:ext cx="3296553" cy="961009"/>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C73C6BFA-EC9B-4393-A348-45D672FA1301}"/>
              </a:ext>
            </a:extLst>
          </p:cNvPr>
          <p:cNvCxnSpPr>
            <a:cxnSpLocks/>
          </p:cNvCxnSpPr>
          <p:nvPr/>
        </p:nvCxnSpPr>
        <p:spPr>
          <a:xfrm flipH="1">
            <a:off x="2835797" y="878698"/>
            <a:ext cx="975318" cy="202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F1E626-3647-48C9-9D12-9A23C89C18A2}"/>
              </a:ext>
            </a:extLst>
          </p:cNvPr>
          <p:cNvCxnSpPr/>
          <p:nvPr/>
        </p:nvCxnSpPr>
        <p:spPr>
          <a:xfrm flipV="1">
            <a:off x="2922954" y="930031"/>
            <a:ext cx="187569" cy="21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Snagit_SNG850">
            <a:extLst>
              <a:ext uri="{FF2B5EF4-FFF2-40B4-BE49-F238E27FC236}">
                <a16:creationId xmlns:a16="http://schemas.microsoft.com/office/drawing/2014/main" id="{74748495-1220-461A-88C8-94780FAD13DD}"/>
              </a:ext>
            </a:extLst>
          </p:cNvPr>
          <p:cNvPicPr>
            <a:picLocks noChangeAspect="1"/>
          </p:cNvPicPr>
          <p:nvPr/>
        </p:nvPicPr>
        <p:blipFill>
          <a:blip r:embed="rId4"/>
          <a:stretch>
            <a:fillRect/>
          </a:stretch>
        </p:blipFill>
        <p:spPr>
          <a:xfrm>
            <a:off x="5172891" y="262435"/>
            <a:ext cx="3518384" cy="1764475"/>
          </a:xfrm>
          <a:prstGeom prst="rect">
            <a:avLst/>
          </a:prstGeom>
          <a:ln>
            <a:noFill/>
          </a:ln>
          <a:effectLst>
            <a:outerShdw blurRad="292100" dist="139700" dir="2700000" algn="tl" rotWithShape="0">
              <a:srgbClr val="333333">
                <a:alpha val="65000"/>
              </a:srgbClr>
            </a:outerShdw>
          </a:effectLst>
        </p:spPr>
      </p:pic>
      <p:pic>
        <p:nvPicPr>
          <p:cNvPr id="16" name="Snagit_SNG857">
            <a:extLst>
              <a:ext uri="{FF2B5EF4-FFF2-40B4-BE49-F238E27FC236}">
                <a16:creationId xmlns:a16="http://schemas.microsoft.com/office/drawing/2014/main" id="{62447086-CF37-4F57-8DFF-452208F8D5ED}"/>
              </a:ext>
            </a:extLst>
          </p:cNvPr>
          <p:cNvPicPr>
            <a:picLocks noChangeAspect="1"/>
          </p:cNvPicPr>
          <p:nvPr/>
        </p:nvPicPr>
        <p:blipFill>
          <a:blip r:embed="rId5"/>
          <a:stretch>
            <a:fillRect/>
          </a:stretch>
        </p:blipFill>
        <p:spPr>
          <a:xfrm>
            <a:off x="1547152" y="4147880"/>
            <a:ext cx="5599164" cy="804787"/>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B3A437A1-63FC-4D5E-8AAA-ECACEAFB33BB}"/>
              </a:ext>
            </a:extLst>
          </p:cNvPr>
          <p:cNvCxnSpPr>
            <a:cxnSpLocks/>
          </p:cNvCxnSpPr>
          <p:nvPr/>
        </p:nvCxnSpPr>
        <p:spPr>
          <a:xfrm flipV="1">
            <a:off x="2661920" y="447040"/>
            <a:ext cx="2731590" cy="3046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C08163-CFA1-4DC5-B1AD-FDAFB92E0D61}"/>
              </a:ext>
            </a:extLst>
          </p:cNvPr>
          <p:cNvCxnSpPr>
            <a:cxnSpLocks/>
          </p:cNvCxnSpPr>
          <p:nvPr/>
        </p:nvCxnSpPr>
        <p:spPr>
          <a:xfrm flipV="1">
            <a:off x="5172891" y="2539297"/>
            <a:ext cx="2171108" cy="58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27B289B-A561-4B01-BB46-B90051359564}"/>
              </a:ext>
            </a:extLst>
          </p:cNvPr>
          <p:cNvSpPr/>
          <p:nvPr/>
        </p:nvSpPr>
        <p:spPr>
          <a:xfrm>
            <a:off x="5393510" y="755661"/>
            <a:ext cx="3188676" cy="100460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hromium (web browser) - Wikipedia">
            <a:extLst>
              <a:ext uri="{FF2B5EF4-FFF2-40B4-BE49-F238E27FC236}">
                <a16:creationId xmlns:a16="http://schemas.microsoft.com/office/drawing/2014/main" id="{780532AB-82C0-4CFF-9E08-A47CA87F7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8616" y="165163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romium (web browser) - Wikipedia">
            <a:extLst>
              <a:ext uri="{FF2B5EF4-FFF2-40B4-BE49-F238E27FC236}">
                <a16:creationId xmlns:a16="http://schemas.microsoft.com/office/drawing/2014/main" id="{569E74FC-4ACC-4813-AD73-FB7E60319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047" y="2989951"/>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3C7472D1-33A8-455F-AAA4-563FD037B3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1416" y="2435121"/>
            <a:ext cx="1752262" cy="1961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21742DC-6086-4BFC-8BA7-16FC66A0602F}"/>
              </a:ext>
            </a:extLst>
          </p:cNvPr>
          <p:cNvCxnSpPr>
            <a:cxnSpLocks/>
          </p:cNvCxnSpPr>
          <p:nvPr/>
        </p:nvCxnSpPr>
        <p:spPr>
          <a:xfrm flipH="1">
            <a:off x="2002561" y="3583022"/>
            <a:ext cx="833236" cy="58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2" descr="Chromium (web browser) - Wikipedia">
            <a:extLst>
              <a:ext uri="{FF2B5EF4-FFF2-40B4-BE49-F238E27FC236}">
                <a16:creationId xmlns:a16="http://schemas.microsoft.com/office/drawing/2014/main" id="{324C4A92-0A3F-44F7-B22E-273C9DCE08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72090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romium (web browser) - Wikipedia">
            <a:extLst>
              <a:ext uri="{FF2B5EF4-FFF2-40B4-BE49-F238E27FC236}">
                <a16:creationId xmlns:a16="http://schemas.microsoft.com/office/drawing/2014/main" id="{D4A88A22-2F52-4917-AC3A-BC0F52D9B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1016936"/>
            <a:ext cx="255472" cy="2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16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59A6-E29A-44FE-8613-E69FAC3C8528}"/>
              </a:ext>
            </a:extLst>
          </p:cNvPr>
          <p:cNvSpPr>
            <a:spLocks noGrp="1"/>
          </p:cNvSpPr>
          <p:nvPr>
            <p:ph type="title"/>
          </p:nvPr>
        </p:nvSpPr>
        <p:spPr/>
        <p:txBody>
          <a:bodyPr/>
          <a:lstStyle/>
          <a:p>
            <a:r>
              <a:rPr lang="en-US" dirty="0"/>
              <a:t>Browser Context</a:t>
            </a:r>
          </a:p>
        </p:txBody>
      </p:sp>
      <p:sp>
        <p:nvSpPr>
          <p:cNvPr id="3" name="Content Placeholder 2">
            <a:extLst>
              <a:ext uri="{FF2B5EF4-FFF2-40B4-BE49-F238E27FC236}">
                <a16:creationId xmlns:a16="http://schemas.microsoft.com/office/drawing/2014/main" id="{D22AB64D-4928-4055-99B8-A705919AD9FC}"/>
              </a:ext>
            </a:extLst>
          </p:cNvPr>
          <p:cNvSpPr>
            <a:spLocks noGrp="1"/>
          </p:cNvSpPr>
          <p:nvPr>
            <p:ph idx="1"/>
          </p:nvPr>
        </p:nvSpPr>
        <p:spPr/>
        <p:txBody>
          <a:bodyPr/>
          <a:lstStyle/>
          <a:p>
            <a:r>
              <a:rPr lang="en-US" dirty="0"/>
              <a:t>Cookies</a:t>
            </a:r>
          </a:p>
          <a:p>
            <a:r>
              <a:rPr lang="en-US" dirty="0"/>
              <a:t>Local storage</a:t>
            </a:r>
          </a:p>
          <a:p>
            <a:r>
              <a:rPr lang="en-US" dirty="0"/>
              <a:t>Http Credentials</a:t>
            </a:r>
          </a:p>
          <a:p>
            <a:r>
              <a:rPr lang="en-US" dirty="0"/>
              <a:t>Locale &amp; </a:t>
            </a:r>
            <a:r>
              <a:rPr lang="en-US" dirty="0" err="1"/>
              <a:t>Timezone</a:t>
            </a:r>
            <a:endParaRPr lang="en-US" dirty="0"/>
          </a:p>
          <a:p>
            <a:r>
              <a:rPr lang="en-US" dirty="0"/>
              <a:t>Geolocation</a:t>
            </a:r>
          </a:p>
          <a:p>
            <a:r>
              <a:rPr lang="en-US" dirty="0"/>
              <a:t>Viewport</a:t>
            </a:r>
          </a:p>
          <a:p>
            <a:r>
              <a:rPr lang="en-US" dirty="0"/>
              <a:t>Devices</a:t>
            </a:r>
          </a:p>
          <a:p>
            <a:r>
              <a:rPr lang="en-US" dirty="0"/>
              <a:t>User Agent</a:t>
            </a:r>
          </a:p>
          <a:p>
            <a:r>
              <a:rPr lang="en-US" dirty="0"/>
              <a:t>Web Worker (not Service Worker)</a:t>
            </a:r>
          </a:p>
          <a:p>
            <a:r>
              <a:rPr lang="en-US" dirty="0"/>
              <a:t>Monitor, Modify, Abort and </a:t>
            </a:r>
            <a:r>
              <a:rPr lang="en-US" dirty="0" err="1"/>
              <a:t>Fullfill</a:t>
            </a:r>
            <a:r>
              <a:rPr lang="en-US" dirty="0"/>
              <a:t> (aka Mock) Network requests</a:t>
            </a:r>
          </a:p>
          <a:p>
            <a:r>
              <a:rPr lang="en-US" dirty="0"/>
              <a:t>Monitor WebSocket events</a:t>
            </a:r>
          </a:p>
          <a:p>
            <a:pPr lvl="1"/>
            <a:r>
              <a:rPr lang="en-US" dirty="0"/>
              <a:t>replace WebSocket class with custom class through </a:t>
            </a:r>
            <a:r>
              <a:rPr lang="en-US" dirty="0" err="1"/>
              <a:t>addInitScript</a:t>
            </a:r>
            <a:r>
              <a:rPr lang="en-US" dirty="0"/>
              <a:t>() to mock WebSocket traffic</a:t>
            </a:r>
          </a:p>
          <a:p>
            <a:r>
              <a:rPr lang="en-US" dirty="0"/>
              <a:t>Trap all page events using </a:t>
            </a:r>
            <a:r>
              <a:rPr lang="en-US" dirty="0" err="1"/>
              <a:t>page.on</a:t>
            </a:r>
            <a:r>
              <a:rPr lang="en-US" dirty="0"/>
              <a:t>(‘event’) handlers</a:t>
            </a:r>
          </a:p>
        </p:txBody>
      </p:sp>
      <p:sp>
        <p:nvSpPr>
          <p:cNvPr id="4" name="Footer Placeholder 3">
            <a:extLst>
              <a:ext uri="{FF2B5EF4-FFF2-40B4-BE49-F238E27FC236}">
                <a16:creationId xmlns:a16="http://schemas.microsoft.com/office/drawing/2014/main" id="{91D8D7C2-8B44-4959-91FE-B2BED6AC7BD5}"/>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609434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3833081" cy="2728447"/>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4798583" y="3407384"/>
            <a:ext cx="2633848" cy="1355739"/>
          </a:xfrm>
          <a:prstGeom prst="rect">
            <a:avLst/>
          </a:prstGeom>
        </p:spPr>
      </p:pic>
    </p:spTree>
    <p:extLst>
      <p:ext uri="{BB962C8B-B14F-4D97-AF65-F5344CB8AC3E}">
        <p14:creationId xmlns:p14="http://schemas.microsoft.com/office/powerpoint/2010/main" val="401736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1799998" y="1697040"/>
            <a:ext cx="6356326" cy="2934206"/>
          </a:xfrm>
          <a:prstGeom prst="rect">
            <a:avLst/>
          </a:prstGeom>
        </p:spPr>
      </p:pic>
      <p:pic>
        <p:nvPicPr>
          <p:cNvPr id="3074" name="Picture 2" descr="What is a Timesheet - Uses and Advantages of Timesheets | Zoho Invoice">
            <a:extLst>
              <a:ext uri="{FF2B5EF4-FFF2-40B4-BE49-F238E27FC236}">
                <a16:creationId xmlns:a16="http://schemas.microsoft.com/office/drawing/2014/main" id="{485D7CC0-9112-41B6-BA03-20A06FDA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1037622"/>
            <a:ext cx="7570517" cy="378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720003" y="1048738"/>
            <a:ext cx="7944334" cy="3667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794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Demo – Timesheet </a:t>
            </a:r>
            <a:r>
              <a:rPr lang="en-US" dirty="0" err="1"/>
              <a:t>Deeplink</a:t>
            </a:r>
            <a:r>
              <a:rPr lang="en-US" dirty="0"/>
              <a:t> Bookmark</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1146032"/>
            <a:ext cx="3744993" cy="3491999"/>
          </a:xfrm>
        </p:spPr>
        <p:txBody>
          <a:bodyPr/>
          <a:lstStyle/>
          <a:p>
            <a:r>
              <a:rPr lang="en-US" sz="1400" dirty="0"/>
              <a:t>Open browser</a:t>
            </a:r>
          </a:p>
          <a:p>
            <a:r>
              <a:rPr lang="en-US" sz="1400" dirty="0"/>
              <a:t>Navigate to page</a:t>
            </a:r>
          </a:p>
          <a:p>
            <a:r>
              <a:rPr lang="en-US" sz="1400" dirty="0"/>
              <a:t>Login</a:t>
            </a:r>
          </a:p>
          <a:p>
            <a:r>
              <a:rPr lang="en-US" sz="1400" dirty="0"/>
              <a:t>&lt;MFA approval on mobile phone&gt;</a:t>
            </a:r>
          </a:p>
          <a:p>
            <a:r>
              <a:rPr lang="en-US" sz="1400" dirty="0"/>
              <a:t>Confirm popup</a:t>
            </a:r>
          </a:p>
          <a:p>
            <a:r>
              <a:rPr lang="en-US" sz="1400" dirty="0"/>
              <a:t>Click on navigation button</a:t>
            </a:r>
          </a:p>
          <a:p>
            <a:r>
              <a:rPr lang="en-US" sz="1400" dirty="0"/>
              <a:t>&lt;new frame opens&gt;</a:t>
            </a:r>
          </a:p>
          <a:p>
            <a:r>
              <a:rPr lang="en-US" sz="1400" dirty="0"/>
              <a:t>Click on navigation button</a:t>
            </a:r>
          </a:p>
          <a:p>
            <a:r>
              <a:rPr lang="en-US" sz="1400" dirty="0"/>
              <a:t>&lt;timesheet opens&gt;</a:t>
            </a:r>
          </a:p>
          <a:p>
            <a:r>
              <a:rPr lang="en-US" sz="1400" dirty="0"/>
              <a:t>Expand Project</a:t>
            </a:r>
          </a:p>
          <a:p>
            <a:pPr lvl="1"/>
            <a:r>
              <a:rPr lang="en-US" sz="1400" dirty="0"/>
              <a:t>&lt;wait&gt;</a:t>
            </a:r>
          </a:p>
          <a:p>
            <a:r>
              <a:rPr lang="en-US" sz="1400" dirty="0"/>
              <a:t>Expand Project</a:t>
            </a:r>
          </a:p>
          <a:p>
            <a:pPr lvl="1"/>
            <a:r>
              <a:rPr lang="en-US" sz="1400" dirty="0"/>
              <a:t>&lt;wait&gt;</a:t>
            </a:r>
          </a:p>
          <a:p>
            <a:r>
              <a:rPr lang="en-US" sz="1400" dirty="0"/>
              <a:t>…</a:t>
            </a:r>
          </a:p>
          <a:p>
            <a:r>
              <a:rPr lang="en-US" sz="1400" dirty="0"/>
              <a:t>Start entering hours</a:t>
            </a:r>
          </a:p>
          <a:p>
            <a:endParaRPr lang="en-US" sz="1400" dirty="0"/>
          </a:p>
        </p:txBody>
      </p:sp>
      <p:sp>
        <p:nvSpPr>
          <p:cNvPr id="2" name="Text Placeholder 1">
            <a:extLst>
              <a:ext uri="{FF2B5EF4-FFF2-40B4-BE49-F238E27FC236}">
                <a16:creationId xmlns:a16="http://schemas.microsoft.com/office/drawing/2014/main" id="{8ECDF8B8-4155-4EAC-B7D9-70BD60EA091C}"/>
              </a:ext>
            </a:extLst>
          </p:cNvPr>
          <p:cNvSpPr>
            <a:spLocks noGrp="1"/>
          </p:cNvSpPr>
          <p:nvPr>
            <p:ph type="body" idx="13"/>
          </p:nvPr>
        </p:nvSpPr>
        <p:spPr/>
        <p:txBody>
          <a:bodyPr/>
          <a:lstStyle/>
          <a:p>
            <a:r>
              <a:rPr lang="en-US" dirty="0"/>
              <a:t>Manually</a:t>
            </a:r>
          </a:p>
        </p:txBody>
      </p:sp>
      <p:sp>
        <p:nvSpPr>
          <p:cNvPr id="3" name="Content Placeholder 2">
            <a:extLst>
              <a:ext uri="{FF2B5EF4-FFF2-40B4-BE49-F238E27FC236}">
                <a16:creationId xmlns:a16="http://schemas.microsoft.com/office/drawing/2014/main" id="{66C601AD-E21D-4677-BC86-BECABB0B4B81}"/>
              </a:ext>
            </a:extLst>
          </p:cNvPr>
          <p:cNvSpPr>
            <a:spLocks noGrp="1"/>
          </p:cNvSpPr>
          <p:nvPr>
            <p:ph idx="14"/>
          </p:nvPr>
        </p:nvSpPr>
        <p:spPr>
          <a:xfrm>
            <a:off x="4679007" y="1146033"/>
            <a:ext cx="3744993" cy="1284504"/>
          </a:xfrm>
        </p:spPr>
        <p:txBody>
          <a:bodyPr/>
          <a:lstStyle/>
          <a:p>
            <a:r>
              <a:rPr lang="en-US" sz="1400" dirty="0"/>
              <a:t>Click on Shortcut</a:t>
            </a:r>
          </a:p>
          <a:p>
            <a:r>
              <a:rPr lang="en-US" sz="1400" dirty="0"/>
              <a:t>&lt;MFA approval on mobile phone&gt;</a:t>
            </a:r>
          </a:p>
          <a:p>
            <a:r>
              <a:rPr lang="en-US" sz="1400" dirty="0"/>
              <a:t>&lt;wait&gt;</a:t>
            </a:r>
          </a:p>
          <a:p>
            <a:r>
              <a:rPr lang="en-US" sz="1400" dirty="0"/>
              <a:t>Start entering hours</a:t>
            </a:r>
          </a:p>
          <a:p>
            <a:endParaRPr lang="en-US" sz="1400" dirty="0"/>
          </a:p>
          <a:p>
            <a:endParaRPr lang="en-US" dirty="0"/>
          </a:p>
        </p:txBody>
      </p:sp>
      <p:sp>
        <p:nvSpPr>
          <p:cNvPr id="4" name="Text Placeholder 3">
            <a:extLst>
              <a:ext uri="{FF2B5EF4-FFF2-40B4-BE49-F238E27FC236}">
                <a16:creationId xmlns:a16="http://schemas.microsoft.com/office/drawing/2014/main" id="{0CC30F42-2F2C-41CA-BC6C-5ED2CF801101}"/>
              </a:ext>
            </a:extLst>
          </p:cNvPr>
          <p:cNvSpPr>
            <a:spLocks noGrp="1"/>
          </p:cNvSpPr>
          <p:nvPr>
            <p:ph type="body" idx="15"/>
          </p:nvPr>
        </p:nvSpPr>
        <p:spPr/>
        <p:txBody>
          <a:bodyPr/>
          <a:lstStyle/>
          <a:p>
            <a:r>
              <a:rPr lang="en-US" dirty="0" err="1"/>
              <a:t>Deeplink</a:t>
            </a:r>
            <a:r>
              <a:rPr lang="en-US" dirty="0"/>
              <a:t> Bookmark</a:t>
            </a:r>
          </a:p>
        </p:txBody>
      </p:sp>
      <p:pic>
        <p:nvPicPr>
          <p:cNvPr id="8" name="Snagit_SNG860">
            <a:extLst>
              <a:ext uri="{FF2B5EF4-FFF2-40B4-BE49-F238E27FC236}">
                <a16:creationId xmlns:a16="http://schemas.microsoft.com/office/drawing/2014/main" id="{66F42FAF-898D-4826-81BD-CCA884659F83}"/>
              </a:ext>
            </a:extLst>
          </p:cNvPr>
          <p:cNvPicPr>
            <a:picLocks noChangeAspect="1"/>
          </p:cNvPicPr>
          <p:nvPr/>
        </p:nvPicPr>
        <p:blipFill>
          <a:blip r:embed="rId2"/>
          <a:stretch>
            <a:fillRect/>
          </a:stretch>
        </p:blipFill>
        <p:spPr>
          <a:xfrm>
            <a:off x="7609218" y="936000"/>
            <a:ext cx="1028789" cy="1280271"/>
          </a:xfrm>
          <a:prstGeom prst="rect">
            <a:avLst/>
          </a:prstGeom>
        </p:spPr>
      </p:pic>
      <p:pic>
        <p:nvPicPr>
          <p:cNvPr id="10" name="Snagit_SNG812">
            <a:extLst>
              <a:ext uri="{FF2B5EF4-FFF2-40B4-BE49-F238E27FC236}">
                <a16:creationId xmlns:a16="http://schemas.microsoft.com/office/drawing/2014/main" id="{E531C032-FCDA-42B6-A616-76730CD61146}"/>
              </a:ext>
            </a:extLst>
          </p:cNvPr>
          <p:cNvPicPr>
            <a:picLocks noChangeAspect="1"/>
          </p:cNvPicPr>
          <p:nvPr/>
        </p:nvPicPr>
        <p:blipFill>
          <a:blip r:embed="rId3"/>
          <a:stretch>
            <a:fillRect/>
          </a:stretch>
        </p:blipFill>
        <p:spPr>
          <a:xfrm>
            <a:off x="2658675" y="3954849"/>
            <a:ext cx="2008369" cy="927103"/>
          </a:xfrm>
          <a:prstGeom prst="rect">
            <a:avLst/>
          </a:prstGeom>
        </p:spPr>
      </p:pic>
      <p:pic>
        <p:nvPicPr>
          <p:cNvPr id="12" name="Snagit_SNG815">
            <a:extLst>
              <a:ext uri="{FF2B5EF4-FFF2-40B4-BE49-F238E27FC236}">
                <a16:creationId xmlns:a16="http://schemas.microsoft.com/office/drawing/2014/main" id="{A466E0A7-CF55-4BB8-9105-7C7A5536E908}"/>
              </a:ext>
            </a:extLst>
          </p:cNvPr>
          <p:cNvPicPr>
            <a:picLocks noChangeAspect="1"/>
          </p:cNvPicPr>
          <p:nvPr/>
        </p:nvPicPr>
        <p:blipFill>
          <a:blip r:embed="rId4"/>
          <a:stretch>
            <a:fillRect/>
          </a:stretch>
        </p:blipFill>
        <p:spPr>
          <a:xfrm>
            <a:off x="2927206" y="3241339"/>
            <a:ext cx="1416380" cy="653829"/>
          </a:xfrm>
          <a:prstGeom prst="rect">
            <a:avLst/>
          </a:prstGeom>
        </p:spPr>
      </p:pic>
      <p:pic>
        <p:nvPicPr>
          <p:cNvPr id="14" name="Snagit_SNG818">
            <a:extLst>
              <a:ext uri="{FF2B5EF4-FFF2-40B4-BE49-F238E27FC236}">
                <a16:creationId xmlns:a16="http://schemas.microsoft.com/office/drawing/2014/main" id="{490F86FF-737D-4C66-BCFD-27C8E34742D6}"/>
              </a:ext>
            </a:extLst>
          </p:cNvPr>
          <p:cNvPicPr>
            <a:picLocks noChangeAspect="1"/>
          </p:cNvPicPr>
          <p:nvPr/>
        </p:nvPicPr>
        <p:blipFill>
          <a:blip r:embed="rId5"/>
          <a:stretch>
            <a:fillRect/>
          </a:stretch>
        </p:blipFill>
        <p:spPr>
          <a:xfrm>
            <a:off x="4244775" y="2748313"/>
            <a:ext cx="868463" cy="400900"/>
          </a:xfrm>
          <a:prstGeom prst="rect">
            <a:avLst/>
          </a:prstGeom>
        </p:spPr>
      </p:pic>
      <p:pic>
        <p:nvPicPr>
          <p:cNvPr id="16" name="Snagit_SNG81B">
            <a:extLst>
              <a:ext uri="{FF2B5EF4-FFF2-40B4-BE49-F238E27FC236}">
                <a16:creationId xmlns:a16="http://schemas.microsoft.com/office/drawing/2014/main" id="{017FFC20-6E23-4557-8E1F-B8B4CABC925F}"/>
              </a:ext>
            </a:extLst>
          </p:cNvPr>
          <p:cNvPicPr>
            <a:picLocks noChangeAspect="1"/>
          </p:cNvPicPr>
          <p:nvPr/>
        </p:nvPicPr>
        <p:blipFill>
          <a:blip r:embed="rId6"/>
          <a:stretch>
            <a:fillRect/>
          </a:stretch>
        </p:blipFill>
        <p:spPr>
          <a:xfrm>
            <a:off x="3034446" y="2386441"/>
            <a:ext cx="1085018" cy="500866"/>
          </a:xfrm>
          <a:prstGeom prst="rect">
            <a:avLst/>
          </a:prstGeom>
        </p:spPr>
      </p:pic>
      <p:pic>
        <p:nvPicPr>
          <p:cNvPr id="18" name="Snagit_SNG81F">
            <a:extLst>
              <a:ext uri="{FF2B5EF4-FFF2-40B4-BE49-F238E27FC236}">
                <a16:creationId xmlns:a16="http://schemas.microsoft.com/office/drawing/2014/main" id="{4CE1657D-EE4C-442E-8872-E28B014A30CB}"/>
              </a:ext>
            </a:extLst>
          </p:cNvPr>
          <p:cNvPicPr>
            <a:picLocks noChangeAspect="1"/>
          </p:cNvPicPr>
          <p:nvPr/>
        </p:nvPicPr>
        <p:blipFill>
          <a:blip r:embed="rId7"/>
          <a:stretch>
            <a:fillRect/>
          </a:stretch>
        </p:blipFill>
        <p:spPr>
          <a:xfrm>
            <a:off x="2658675" y="2182173"/>
            <a:ext cx="323519" cy="248363"/>
          </a:xfrm>
          <a:prstGeom prst="rect">
            <a:avLst/>
          </a:prstGeom>
        </p:spPr>
      </p:pic>
      <p:pic>
        <p:nvPicPr>
          <p:cNvPr id="20" name="Snagit_SNG823">
            <a:extLst>
              <a:ext uri="{FF2B5EF4-FFF2-40B4-BE49-F238E27FC236}">
                <a16:creationId xmlns:a16="http://schemas.microsoft.com/office/drawing/2014/main" id="{8B31B7BF-4026-446E-9BB7-2B4AB42631DE}"/>
              </a:ext>
            </a:extLst>
          </p:cNvPr>
          <p:cNvPicPr>
            <a:picLocks noChangeAspect="1"/>
          </p:cNvPicPr>
          <p:nvPr/>
        </p:nvPicPr>
        <p:blipFill>
          <a:blip r:embed="rId8"/>
          <a:stretch>
            <a:fillRect/>
          </a:stretch>
        </p:blipFill>
        <p:spPr>
          <a:xfrm>
            <a:off x="3714991" y="1892369"/>
            <a:ext cx="488032" cy="413986"/>
          </a:xfrm>
          <a:prstGeom prst="rect">
            <a:avLst/>
          </a:prstGeom>
        </p:spPr>
      </p:pic>
      <p:pic>
        <p:nvPicPr>
          <p:cNvPr id="22" name="Snagit_SNG826">
            <a:extLst>
              <a:ext uri="{FF2B5EF4-FFF2-40B4-BE49-F238E27FC236}">
                <a16:creationId xmlns:a16="http://schemas.microsoft.com/office/drawing/2014/main" id="{126CEE9A-785B-4C9A-A77B-24E1755B4934}"/>
              </a:ext>
            </a:extLst>
          </p:cNvPr>
          <p:cNvPicPr>
            <a:picLocks noChangeAspect="1"/>
          </p:cNvPicPr>
          <p:nvPr/>
        </p:nvPicPr>
        <p:blipFill>
          <a:blip r:embed="rId9"/>
          <a:stretch>
            <a:fillRect/>
          </a:stretch>
        </p:blipFill>
        <p:spPr>
          <a:xfrm>
            <a:off x="3576954" y="1449283"/>
            <a:ext cx="896811" cy="413986"/>
          </a:xfrm>
          <a:prstGeom prst="rect">
            <a:avLst/>
          </a:prstGeom>
        </p:spPr>
      </p:pic>
      <p:pic>
        <p:nvPicPr>
          <p:cNvPr id="24" name="Snagit_SNG82B">
            <a:extLst>
              <a:ext uri="{FF2B5EF4-FFF2-40B4-BE49-F238E27FC236}">
                <a16:creationId xmlns:a16="http://schemas.microsoft.com/office/drawing/2014/main" id="{A6A895EA-E90C-4013-BF1A-ABBEAF05D2DB}"/>
              </a:ext>
            </a:extLst>
          </p:cNvPr>
          <p:cNvPicPr>
            <a:picLocks noChangeAspect="1"/>
          </p:cNvPicPr>
          <p:nvPr/>
        </p:nvPicPr>
        <p:blipFill>
          <a:blip r:embed="rId10"/>
          <a:stretch>
            <a:fillRect/>
          </a:stretch>
        </p:blipFill>
        <p:spPr>
          <a:xfrm>
            <a:off x="2658676" y="1073518"/>
            <a:ext cx="828128" cy="672327"/>
          </a:xfrm>
          <a:prstGeom prst="rect">
            <a:avLst/>
          </a:prstGeom>
        </p:spPr>
      </p:pic>
      <p:sp>
        <p:nvSpPr>
          <p:cNvPr id="25" name="Footer Placeholder 24">
            <a:extLst>
              <a:ext uri="{FF2B5EF4-FFF2-40B4-BE49-F238E27FC236}">
                <a16:creationId xmlns:a16="http://schemas.microsoft.com/office/drawing/2014/main" id="{9CA902F4-8F58-4881-93B8-B3B578D408D4}"/>
              </a:ext>
            </a:extLst>
          </p:cNvPr>
          <p:cNvSpPr>
            <a:spLocks noGrp="1"/>
          </p:cNvSpPr>
          <p:nvPr>
            <p:ph type="ftr" sz="quarter" idx="11"/>
          </p:nvPr>
        </p:nvSpPr>
        <p:spPr/>
        <p:txBody>
          <a:bodyPr/>
          <a:lstStyle/>
          <a:p>
            <a:r>
              <a:rPr lang="en-US"/>
              <a:t>2021 | Playwright browser automation</a:t>
            </a:r>
            <a:endParaRPr lang="nl-NL"/>
          </a:p>
        </p:txBody>
      </p:sp>
    </p:spTree>
    <p:extLst>
      <p:ext uri="{BB962C8B-B14F-4D97-AF65-F5344CB8AC3E}">
        <p14:creationId xmlns:p14="http://schemas.microsoft.com/office/powerpoint/2010/main" val="15303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50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1250"/>
                            </p:stCondLst>
                            <p:childTnLst>
                              <p:par>
                                <p:cTn id="16" presetID="1" presetClass="entr" presetSubtype="0" fill="hold" grpId="0"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750"/>
                            </p:stCondLst>
                            <p:childTnLst>
                              <p:par>
                                <p:cTn id="19" presetID="1" presetClass="entr" presetSubtype="0" fill="hold" grpId="0" nodeType="afterEffect">
                                  <p:stCondLst>
                                    <p:cond delay="5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5F7D39-8E4B-4315-80AF-FDDC2FE2D647}"/>
              </a:ext>
            </a:extLst>
          </p:cNvPr>
          <p:cNvSpPr>
            <a:spLocks noGrp="1"/>
          </p:cNvSpPr>
          <p:nvPr>
            <p:ph type="title"/>
          </p:nvPr>
        </p:nvSpPr>
        <p:spPr/>
        <p:txBody>
          <a:bodyPr/>
          <a:lstStyle/>
          <a:p>
            <a:r>
              <a:rPr lang="en-US" dirty="0"/>
              <a:t>Deep Link Bookmark – Under the Hood</a:t>
            </a:r>
          </a:p>
        </p:txBody>
      </p:sp>
      <p:sp>
        <p:nvSpPr>
          <p:cNvPr id="10" name="Content Placeholder 9">
            <a:extLst>
              <a:ext uri="{FF2B5EF4-FFF2-40B4-BE49-F238E27FC236}">
                <a16:creationId xmlns:a16="http://schemas.microsoft.com/office/drawing/2014/main" id="{7D76C55F-96D1-403B-8583-D2F278CBE89C}"/>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F3C03FE2-5294-4EDD-ABF6-C32353FBB018}"/>
              </a:ext>
            </a:extLst>
          </p:cNvPr>
          <p:cNvSpPr>
            <a:spLocks noGrp="1"/>
          </p:cNvSpPr>
          <p:nvPr>
            <p:ph type="ftr" sz="quarter" idx="11"/>
          </p:nvPr>
        </p:nvSpPr>
        <p:spPr/>
        <p:txBody>
          <a:bodyPr/>
          <a:lstStyle/>
          <a:p>
            <a:r>
              <a:rPr lang="en-US"/>
              <a:t>2021 | Playwright browser automation</a:t>
            </a:r>
            <a:endParaRPr lang="nl-NL"/>
          </a:p>
        </p:txBody>
      </p:sp>
      <p:pic>
        <p:nvPicPr>
          <p:cNvPr id="11" name="Snagit_SNG860">
            <a:extLst>
              <a:ext uri="{FF2B5EF4-FFF2-40B4-BE49-F238E27FC236}">
                <a16:creationId xmlns:a16="http://schemas.microsoft.com/office/drawing/2014/main" id="{0EFC3257-3DBB-4D5E-99B1-822DB978DEE0}"/>
              </a:ext>
            </a:extLst>
          </p:cNvPr>
          <p:cNvPicPr>
            <a:picLocks noChangeAspect="1"/>
          </p:cNvPicPr>
          <p:nvPr/>
        </p:nvPicPr>
        <p:blipFill>
          <a:blip r:embed="rId2"/>
          <a:stretch>
            <a:fillRect/>
          </a:stretch>
        </p:blipFill>
        <p:spPr>
          <a:xfrm>
            <a:off x="705599" y="1720800"/>
            <a:ext cx="1028789" cy="1280271"/>
          </a:xfrm>
          <a:prstGeom prst="rect">
            <a:avLst/>
          </a:prstGeom>
        </p:spPr>
      </p:pic>
      <p:pic>
        <p:nvPicPr>
          <p:cNvPr id="1026" name="Picture 2">
            <a:extLst>
              <a:ext uri="{FF2B5EF4-FFF2-40B4-BE49-F238E27FC236}">
                <a16:creationId xmlns:a16="http://schemas.microsoft.com/office/drawing/2014/main" id="{CEAEF2F3-190B-4E26-B688-F92D1701B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21" y="1908396"/>
            <a:ext cx="1746539" cy="106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ywright (vs. Puppeteer): Cross-Browser Testing done right - DEV">
            <a:extLst>
              <a:ext uri="{FF2B5EF4-FFF2-40B4-BE49-F238E27FC236}">
                <a16:creationId xmlns:a16="http://schemas.microsoft.com/office/drawing/2014/main" id="{E84AA6A6-D3B8-42FB-9DC0-5A5E9949B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260690" y="3042792"/>
            <a:ext cx="3722400" cy="744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romium (web browser) - Wikipedia">
            <a:extLst>
              <a:ext uri="{FF2B5EF4-FFF2-40B4-BE49-F238E27FC236}">
                <a16:creationId xmlns:a16="http://schemas.microsoft.com/office/drawing/2014/main" id="{10FCE5C8-164E-4522-BD98-B8628C85B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000" y="1745089"/>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3E05033D-1165-4BDA-845D-CB3EF988F8A3}"/>
              </a:ext>
            </a:extLst>
          </p:cNvPr>
          <p:cNvSpPr/>
          <p:nvPr/>
        </p:nvSpPr>
        <p:spPr>
          <a:xfrm>
            <a:off x="1569600" y="2214396"/>
            <a:ext cx="568800" cy="50000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A3D5894-E532-4777-A79F-A6528145FDD7}"/>
              </a:ext>
            </a:extLst>
          </p:cNvPr>
          <p:cNvSpPr/>
          <p:nvPr/>
        </p:nvSpPr>
        <p:spPr>
          <a:xfrm>
            <a:off x="5557284" y="3042792"/>
            <a:ext cx="127590" cy="239124"/>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152344F-CAF1-4AEF-8736-C0E6D9620DF3}"/>
              </a:ext>
            </a:extLst>
          </p:cNvPr>
          <p:cNvPicPr>
            <a:picLocks noChangeAspect="1"/>
          </p:cNvPicPr>
          <p:nvPr/>
        </p:nvPicPr>
        <p:blipFill>
          <a:blip r:embed="rId6"/>
          <a:stretch>
            <a:fillRect/>
          </a:stretch>
        </p:blipFill>
        <p:spPr>
          <a:xfrm>
            <a:off x="7552800" y="90467"/>
            <a:ext cx="1105851" cy="3260666"/>
          </a:xfrm>
          <a:prstGeom prst="rect">
            <a:avLst/>
          </a:prstGeom>
          <a:scene3d>
            <a:camera prst="orthographicFront"/>
            <a:lightRig rig="threePt" dir="t"/>
          </a:scene3d>
          <a:sp3d>
            <a:bevelT/>
          </a:sp3d>
        </p:spPr>
      </p:pic>
      <p:sp>
        <p:nvSpPr>
          <p:cNvPr id="18" name="Arrow: Right 17">
            <a:extLst>
              <a:ext uri="{FF2B5EF4-FFF2-40B4-BE49-F238E27FC236}">
                <a16:creationId xmlns:a16="http://schemas.microsoft.com/office/drawing/2014/main" id="{CC02FB20-3C71-41CB-A47E-EAB2191741CC}"/>
              </a:ext>
            </a:extLst>
          </p:cNvPr>
          <p:cNvSpPr/>
          <p:nvPr/>
        </p:nvSpPr>
        <p:spPr>
          <a:xfrm rot="19010815">
            <a:off x="6038236" y="1628689"/>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4D08E77-313E-43D6-AE5F-21B4E69D76EE}"/>
              </a:ext>
            </a:extLst>
          </p:cNvPr>
          <p:cNvSpPr/>
          <p:nvPr/>
        </p:nvSpPr>
        <p:spPr>
          <a:xfrm rot="19646163">
            <a:off x="6156985" y="1800464"/>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EAF887F-524C-4F4E-A84E-EE5CFAE3BB4A}"/>
              </a:ext>
            </a:extLst>
          </p:cNvPr>
          <p:cNvSpPr/>
          <p:nvPr/>
        </p:nvSpPr>
        <p:spPr>
          <a:xfrm rot="20300811">
            <a:off x="6244271" y="201772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C246845-0F47-49DF-BECF-37E53AD52F5C}"/>
              </a:ext>
            </a:extLst>
          </p:cNvPr>
          <p:cNvSpPr/>
          <p:nvPr/>
        </p:nvSpPr>
        <p:spPr>
          <a:xfrm rot="20912111">
            <a:off x="6303600" y="220540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E6C277C-1B4C-4118-A67C-2D3315C02B80}"/>
              </a:ext>
            </a:extLst>
          </p:cNvPr>
          <p:cNvSpPr/>
          <p:nvPr/>
        </p:nvSpPr>
        <p:spPr>
          <a:xfrm rot="18341414">
            <a:off x="5864072" y="1456110"/>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FAA12F8-B4D5-4CD5-930D-E4E4C066585B}"/>
              </a:ext>
            </a:extLst>
          </p:cNvPr>
          <p:cNvSpPr/>
          <p:nvPr/>
        </p:nvSpPr>
        <p:spPr>
          <a:xfrm rot="21341358">
            <a:off x="6325890" y="2380955"/>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71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1250"/>
                                  </p:stCondLst>
                                  <p:childTnLst>
                                    <p:set>
                                      <p:cBhvr>
                                        <p:cTn id="12" dur="1" fill="hold">
                                          <p:stCondLst>
                                            <p:cond delay="0"/>
                                          </p:stCondLst>
                                        </p:cTn>
                                        <p:tgtEl>
                                          <p:spTgt spid="1028"/>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0" nodeType="afterEffect">
                                  <p:stCondLst>
                                    <p:cond delay="125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AMIS_Conclusion_Presentatie_v2</Template>
  <TotalTime>17003</TotalTime>
  <Words>3093</Words>
  <Application>Microsoft Office PowerPoint</Application>
  <PresentationFormat>On-screen Show (16:9)</PresentationFormat>
  <Paragraphs>402</Paragraphs>
  <Slides>45</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Bradley Hand ITC</vt:lpstr>
      <vt:lpstr>Calibri</vt:lpstr>
      <vt:lpstr>Consolas</vt:lpstr>
      <vt:lpstr>Lucida Sans Typewriter</vt:lpstr>
      <vt:lpstr>Roboto</vt:lpstr>
      <vt:lpstr>Office-thema</vt:lpstr>
      <vt:lpstr>Playwright  Automation of browser interaction</vt:lpstr>
      <vt:lpstr>Lucas Jellema  CTO for AMIS | Conclusion Solution Architect Programmer  </vt:lpstr>
      <vt:lpstr>TL;DR  if you are a programmer and do any work at all with web browsers, this session can change your professional life.   If you do web development, integration, data engineering, DevOps automation, test engineering, then make sure to attend this session. (if you are a designer or solution architect – you need to be aware as well)</vt:lpstr>
      <vt:lpstr>PowerPoint Presentation</vt:lpstr>
      <vt:lpstr>Agenda</vt:lpstr>
      <vt:lpstr>(the road into the) Timesheet Application</vt:lpstr>
      <vt:lpstr>(the road into the) Timesheet Application</vt:lpstr>
      <vt:lpstr>Demo – Timesheet Deeplink Bookmark</vt:lpstr>
      <vt:lpstr>Deep Link Bookmark – Under the Hood</vt:lpstr>
      <vt:lpstr>Data gathering from Web Sites and Web Applications</vt:lpstr>
      <vt:lpstr>Programmatic IMDb Data Scraping</vt:lpstr>
      <vt:lpstr>UI as API</vt:lpstr>
      <vt:lpstr>UI as API</vt:lpstr>
      <vt:lpstr>Google Translate UI published as API</vt:lpstr>
      <vt:lpstr>Google Translate UI published as API</vt:lpstr>
      <vt:lpstr>WhatsAPI</vt:lpstr>
      <vt:lpstr>Programmatic interaction with WhatsApp</vt:lpstr>
      <vt:lpstr>PowerPoint Presentation</vt:lpstr>
      <vt:lpstr>Overview of Playwright</vt:lpstr>
      <vt:lpstr>Playwright</vt:lpstr>
      <vt:lpstr>Playwright – embedded, fully  controlled browser</vt:lpstr>
      <vt:lpstr>Playwright – embedded, fully  controlled browser</vt:lpstr>
      <vt:lpstr>Overview of Playwright</vt:lpstr>
      <vt:lpstr>Some Playwright Features</vt:lpstr>
      <vt:lpstr>Many Opportunities Open Up</vt:lpstr>
      <vt:lpstr>Brittle Ethics</vt:lpstr>
      <vt:lpstr>Play step-by-step headful Playwright Scenario Acts To instruct, demonstrate, collaborate or accelerate </vt:lpstr>
      <vt:lpstr>Playwright scenarios – tutorial | demo | documentation | …</vt:lpstr>
      <vt:lpstr>Generate Daily COVID-19 PowerPoint report </vt:lpstr>
      <vt:lpstr>How?</vt:lpstr>
      <vt:lpstr>Hello World of Playwright Demos</vt:lpstr>
      <vt:lpstr>Playwright Resources</vt:lpstr>
      <vt:lpstr>Google Translate UI published as API</vt:lpstr>
      <vt:lpstr>Demo of Translation API (powered by Google Translate)</vt:lpstr>
      <vt:lpstr>Demo of Translation API (powered by Google Translate)</vt:lpstr>
      <vt:lpstr>Selector</vt:lpstr>
      <vt:lpstr>Locating DOM Elements</vt:lpstr>
      <vt:lpstr>JavaScript</vt:lpstr>
      <vt:lpstr>Add Short Cut Key to Web Application Example: take snapshot of the current page for CTRL+y</vt:lpstr>
      <vt:lpstr>Inject shortcut key for downloading all images into page</vt:lpstr>
      <vt:lpstr>Manipulate Web Page from Node application</vt:lpstr>
      <vt:lpstr>Inject Toolbar into any Web Page or Site loaded into Playwright embedded browser</vt:lpstr>
      <vt:lpstr>Implementation challenges</vt:lpstr>
      <vt:lpstr>PowerPoint Presentation</vt:lpstr>
      <vt:lpstr>Browser Context</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Lucas Jellema</dc:creator>
  <cp:keywords/>
  <dc:description>AMIS Conclusion presentatie - versie 2 - juni 2019
Ontwerp: Humming
Template: Ton Persoon</dc:description>
  <cp:lastModifiedBy>Lucas Jellema</cp:lastModifiedBy>
  <cp:revision>62</cp:revision>
  <dcterms:created xsi:type="dcterms:W3CDTF">2020-11-30T14:18:46Z</dcterms:created>
  <dcterms:modified xsi:type="dcterms:W3CDTF">2021-01-10T17:01:17Z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ies>
</file>